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commentAuthors.xml" ContentType="application/vnd.openxmlformats-officedocument.presentationml.commentAuthors+xml"/>
  <Override PartName="/ppt/notesSlides/_rels/notesSlide6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5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1.xml.rels" ContentType="application/vnd.openxmlformats-package.relationships+xml"/>
  <Override PartName="/ppt/notesSlides/_rels/notesSlide4.xml.rels" ContentType="application/vnd.openxmlformats-package.relationships+xml"/>
  <Override PartName="/ppt/notesSlides/notesSlide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6.xml" ContentType="application/vnd.openxmlformats-officedocument.presentationml.comments+xml"/>
  <Override PartName="/ppt/media/image81.png" ContentType="image/png"/>
  <Override PartName="/ppt/media/image80.png" ContentType="image/png"/>
  <Override PartName="/ppt/media/image79.png" ContentType="image/png"/>
  <Override PartName="/ppt/media/image6.png" ContentType="image/png"/>
  <Override PartName="/ppt/media/image61.png" ContentType="image/png"/>
  <Override PartName="/ppt/media/image5.png" ContentType="image/png"/>
  <Override PartName="/ppt/media/image60.png" ContentType="image/png"/>
  <Override PartName="/ppt/media/image4.png" ContentType="image/png"/>
  <Override PartName="/ppt/media/image84.png" ContentType="image/png"/>
  <Override PartName="/ppt/media/image3.png" ContentType="image/png"/>
  <Override PartName="/ppt/media/image82.png" ContentType="image/png"/>
  <Override PartName="/ppt/media/image1.png" ContentType="image/png"/>
  <Override PartName="/ppt/media/image83.png" ContentType="image/png"/>
  <Override PartName="/ppt/media/image2.png" ContentType="image/png"/>
  <Override PartName="/ppt/media/image7.png" ContentType="image/png"/>
  <Override PartName="/ppt/media/image62.png" ContentType="image/png"/>
  <Override PartName="/ppt/media/image8.png" ContentType="image/png"/>
  <Override PartName="/ppt/media/image63.png" ContentType="image/png"/>
  <Override PartName="/ppt/media/image9.png" ContentType="image/png"/>
  <Override PartName="/ppt/media/image64.png" ContentType="image/png"/>
  <Override PartName="/ppt/media/image36.png" ContentType="image/png"/>
  <Override PartName="/ppt/media/image11.png" ContentType="image/png"/>
  <Override PartName="/ppt/media/image35.png" ContentType="image/png"/>
  <Override PartName="/ppt/media/image10.png" ContentType="image/png"/>
  <Override PartName="/ppt/media/image34.png" ContentType="image/png"/>
  <Override PartName="/ppt/media/image59.png" ContentType="image/png"/>
  <Override PartName="/ppt/media/image33.png" ContentType="image/png"/>
  <Override PartName="/ppt/media/image58.png" ContentType="image/png"/>
  <Override PartName="/ppt/media/image32.png" ContentType="image/png"/>
  <Override PartName="/ppt/media/image57.png" ContentType="image/png"/>
  <Override PartName="/ppt/media/image31.png" ContentType="image/png"/>
  <Override PartName="/ppt/media/image56.png" ContentType="image/png"/>
  <Override PartName="/ppt/media/image30.png" ContentType="image/png"/>
  <Override PartName="/ppt/media/image55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49.png" ContentType="image/png"/>
  <Override PartName="/ppt/media/image23.png" ContentType="image/png"/>
  <Override PartName="/ppt/media/image48.png" ContentType="image/png"/>
  <Override PartName="/ppt/media/image22.png" ContentType="image/png"/>
  <Override PartName="/ppt/media/image47.png" ContentType="image/png"/>
  <Override PartName="/ppt/media/image21.png" ContentType="image/png"/>
  <Override PartName="/ppt/media/image46.png" ContentType="image/png"/>
  <Override PartName="/ppt/media/image20.png" ContentType="image/png"/>
  <Override PartName="/ppt/media/image4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2.png" ContentType="image/png"/>
  <Override PartName="/ppt/media/image37.png" ContentType="image/png"/>
  <Override PartName="/ppt/media/image13.png" ContentType="image/png"/>
  <Override PartName="/ppt/media/image38.png" ContentType="image/png"/>
  <Override PartName="/ppt/media/image14.png" ContentType="image/png"/>
  <Override PartName="/ppt/media/image39.png" ContentType="image/png"/>
  <Override PartName="/ppt/media/image40.png" ContentType="image/png"/>
  <Override PartName="/ppt/media/image65.png" ContentType="image/png"/>
  <Override PartName="/ppt/media/image41.png" ContentType="image/png"/>
  <Override PartName="/ppt/media/image66.png" ContentType="image/png"/>
  <Override PartName="/ppt/media/image42.png" ContentType="image/png"/>
  <Override PartName="/ppt/media/image67.png" ContentType="image/png"/>
  <Override PartName="/ppt/media/image43.png" ContentType="image/png"/>
  <Override PartName="/ppt/media/image68.png" ContentType="image/png"/>
  <Override PartName="/ppt/media/image44.png" ContentType="image/png"/>
  <Override PartName="/ppt/media/image69.png" ContentType="image/png"/>
  <Override PartName="/ppt/media/image50.png" ContentType="image/png"/>
  <Override PartName="/ppt/media/image75.png" ContentType="image/png"/>
  <Override PartName="/ppt/media/image51.png" ContentType="image/png"/>
  <Override PartName="/ppt/media/image76.png" ContentType="image/png"/>
  <Override PartName="/ppt/media/image52.png" ContentType="image/png"/>
  <Override PartName="/ppt/media/image77.png" ContentType="image/png"/>
  <Override PartName="/ppt/media/image53.png" ContentType="image/png"/>
  <Override PartName="/ppt/media/image78.png" ContentType="image/png"/>
  <Override PartName="/ppt/media/image54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x="10080625" cy="5670550"/>
  <p:notesSz cx="7559675" cy="10691812"/>
</p:presentation>
</file>

<file path=ppt/commentAuthors.xml><?xml version="1.0" encoding="utf-8"?>
<p:cmAuthorLst xmlns:p="http://schemas.openxmlformats.org/presentationml/2006/main">
  <p:cmAuthor id="0" name="" initials="" lastIdx="1" clrIdx="0"/>
</p:cmAuthorLst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commentAuthors" Target="commentAuthors.xml"/>
</Relationships>
</file>

<file path=ppt/comments/comment16.xml><?xml version="1.0" encoding="utf-8"?>
<p:cmLst xmlns:p="http://schemas.openxmlformats.org/presentationml/2006/main">
  <p:cm authorId="0" dt="2021-10-09T19:12:37.000000000" idx="1">
    <p:pos x="0" y="0"/>
    <p:text>TC tracks the temporal change in the signal and extract timing of spikes represents these changes (EBC)
TC produces bipolar spike sequence
The spike events in temporal contrast are determined by a user-defined contrast
threshold</p:text>
  </p:cm>
</p:cmLst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Clic</a:t>
            </a:r>
            <a:r>
              <a:rPr b="0" lang="en-AU" sz="4400" spc="-1" strike="noStrike">
                <a:latin typeface="Arial"/>
              </a:rPr>
              <a:t>k to </a:t>
            </a:r>
            <a:r>
              <a:rPr b="0" lang="en-AU" sz="4400" spc="-1" strike="noStrike">
                <a:latin typeface="Arial"/>
              </a:rPr>
              <a:t>mov</a:t>
            </a:r>
            <a:r>
              <a:rPr b="0" lang="en-AU" sz="4400" spc="-1" strike="noStrike">
                <a:latin typeface="Arial"/>
              </a:rPr>
              <a:t>e </a:t>
            </a:r>
            <a:r>
              <a:rPr b="0" lang="en-AU" sz="4400" spc="-1" strike="noStrike">
                <a:latin typeface="Arial"/>
              </a:rPr>
              <a:t>the </a:t>
            </a:r>
            <a:r>
              <a:rPr b="0" lang="en-AU" sz="4400" spc="-1" strike="noStrike">
                <a:latin typeface="Arial"/>
              </a:rPr>
              <a:t>slide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AU" sz="2000" spc="-1" strike="noStrike">
                <a:latin typeface="Arial"/>
              </a:rPr>
              <a:t>Click to edit the notes format</a:t>
            </a:r>
            <a:endParaRPr b="0" lang="en-AU" sz="20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AU" sz="1400" spc="-1" strike="noStrike">
                <a:latin typeface="Times New Roman"/>
              </a:rPr>
              <a:t> </a:t>
            </a:r>
            <a:endParaRPr b="0" lang="en-AU" sz="1400" spc="-1" strike="noStrike">
              <a:latin typeface="Times New Roman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AU" sz="1400" spc="-1" strike="noStrike">
                <a:latin typeface="Times New Roman"/>
              </a:rPr>
              <a:t> </a:t>
            </a:r>
            <a:endParaRPr b="0" lang="en-AU" sz="1400" spc="-1" strike="noStrike">
              <a:latin typeface="Times New Roman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AU" sz="1400" spc="-1" strike="noStrike">
                <a:latin typeface="Times New Roman"/>
              </a:rPr>
              <a:t> </a:t>
            </a:r>
            <a:endParaRPr b="0" lang="en-AU" sz="1400" spc="-1" strike="noStrike">
              <a:latin typeface="Times New Roman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362B1862-4232-4B4C-B6C9-F11D597F07F9}" type="slidenum">
              <a:rPr b="0" lang="en-AU" sz="1400" spc="-1" strike="noStrike">
                <a:latin typeface="Times New Roman"/>
              </a:rPr>
              <a:t>1</a:t>
            </a:fld>
            <a:endParaRPr b="0" lang="en-AU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1880" cy="4005720"/>
          </a:xfrm>
          <a:prstGeom prst="rect">
            <a:avLst/>
          </a:prstGeom>
        </p:spPr>
      </p:sp>
      <p:sp>
        <p:nvSpPr>
          <p:cNvPr id="42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4760" cy="480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423" name="CustomShape 3"/>
          <p:cNvSpPr/>
          <p:nvPr/>
        </p:nvSpPr>
        <p:spPr>
          <a:xfrm>
            <a:off x="4278960" y="10157400"/>
            <a:ext cx="3277800" cy="53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1880" cy="4005720"/>
          </a:xfrm>
          <a:prstGeom prst="rect">
            <a:avLst/>
          </a:prstGeom>
        </p:spPr>
      </p:sp>
      <p:sp>
        <p:nvSpPr>
          <p:cNvPr id="42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4760" cy="480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429" name="CustomShape 3"/>
          <p:cNvSpPr/>
          <p:nvPr/>
        </p:nvSpPr>
        <p:spPr>
          <a:xfrm>
            <a:off x="4278960" y="10157400"/>
            <a:ext cx="3277800" cy="53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1880" cy="4005720"/>
          </a:xfrm>
          <a:prstGeom prst="rect">
            <a:avLst/>
          </a:prstGeom>
        </p:spPr>
      </p:sp>
      <p:sp>
        <p:nvSpPr>
          <p:cNvPr id="43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4760" cy="480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432" name="CustomShape 3"/>
          <p:cNvSpPr/>
          <p:nvPr/>
        </p:nvSpPr>
        <p:spPr>
          <a:xfrm>
            <a:off x="4278960" y="10157400"/>
            <a:ext cx="3277800" cy="53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2240" cy="4805640"/>
          </a:xfrm>
          <a:prstGeom prst="rect">
            <a:avLst/>
          </a:prstGeom>
        </p:spPr>
        <p:txBody>
          <a:bodyPr lIns="0" rIns="0" tIns="0" bIns="0"/>
          <a:p>
            <a:pPr marL="216000" indent="-21096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Counting the number of spikes and divide by the stimulus time.</a:t>
            </a:r>
            <a:endParaRPr b="0" lang="en-AU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To evaluate the rate you have measure single neuron for single trial and average over time. The measures interval should be long enough</a:t>
            </a:r>
            <a:endParaRPr b="0" lang="en-AU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Slow and not biologically plausible</a:t>
            </a:r>
            <a:endParaRPr b="0" lang="en-AU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2240" cy="4805640"/>
          </a:xfrm>
          <a:prstGeom prst="rect">
            <a:avLst/>
          </a:prstGeom>
        </p:spPr>
        <p:txBody>
          <a:bodyPr lIns="0" rIns="0" tIns="0" bIns="0"/>
          <a:p>
            <a:pPr marL="216000" indent="-21096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Counting the number of spikes and divide by the stimulus time.</a:t>
            </a:r>
            <a:endParaRPr b="0" lang="en-AU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To evaluate the rate you have measure single neuron for single trial and average over time. The measures interval should be long enough</a:t>
            </a:r>
            <a:endParaRPr b="0" lang="en-AU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Slow and not biologically plausible</a:t>
            </a:r>
            <a:endParaRPr b="0" lang="en-AU" sz="20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2240" cy="4805640"/>
          </a:xfrm>
          <a:prstGeom prst="rect">
            <a:avLst/>
          </a:prstGeom>
        </p:spPr>
        <p:txBody>
          <a:bodyPr lIns="0" rIns="0" tIns="0" bIns="0"/>
          <a:p>
            <a:pPr marL="216000" indent="-21096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Counting the number of spikes and divide by the stimulus time.</a:t>
            </a:r>
            <a:endParaRPr b="0" lang="en-AU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To evaluate the rate you have measure single neuron for single trial and average over time. The measures interval should be long enough</a:t>
            </a:r>
            <a:endParaRPr b="0" lang="en-AU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Slow and not biologically plausible</a:t>
            </a:r>
            <a:endParaRPr b="0" lang="en-AU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45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51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52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454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12" descr=""/>
          <p:cNvPicPr/>
          <p:nvPr/>
        </p:nvPicPr>
        <p:blipFill>
          <a:blip r:embed="rId2"/>
          <a:stretch/>
        </p:blipFill>
        <p:spPr>
          <a:xfrm>
            <a:off x="8564760" y="321480"/>
            <a:ext cx="991080" cy="42156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Click to edit the title text format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Click to edit the outline text format</a:t>
            </a:r>
            <a:endParaRPr b="0" lang="en-A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latin typeface="Arial"/>
              </a:rPr>
              <a:t>Second Outline Level</a:t>
            </a:r>
            <a:endParaRPr b="0" lang="en-A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latin typeface="Arial"/>
              </a:rPr>
              <a:t>Third Outline Level</a:t>
            </a:r>
            <a:endParaRPr b="0" lang="en-A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000" spc="-1" strike="noStrike">
                <a:latin typeface="Arial"/>
              </a:rPr>
              <a:t>Fourth Outline Level</a:t>
            </a:r>
            <a:endParaRPr b="0" lang="en-A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Fifth Outline Level</a:t>
            </a:r>
            <a:endParaRPr b="0" lang="en-A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Sixth Outline Level</a:t>
            </a:r>
            <a:endParaRPr b="0" lang="en-A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Seventh Outline Level</a:t>
            </a:r>
            <a:endParaRPr b="0" lang="en-A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Click to edit the title text format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Click to edit the outline text format</a:t>
            </a:r>
            <a:endParaRPr b="0" lang="en-A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latin typeface="Arial"/>
              </a:rPr>
              <a:t>Second Outline Level</a:t>
            </a:r>
            <a:endParaRPr b="0" lang="en-A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latin typeface="Arial"/>
              </a:rPr>
              <a:t>Third Outline Level</a:t>
            </a:r>
            <a:endParaRPr b="0" lang="en-A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000" spc="-1" strike="noStrike">
                <a:latin typeface="Arial"/>
              </a:rPr>
              <a:t>Fourth Outline Level</a:t>
            </a:r>
            <a:endParaRPr b="0" lang="en-A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Fifth Outline Level</a:t>
            </a:r>
            <a:endParaRPr b="0" lang="en-A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Sixth Outline Level</a:t>
            </a:r>
            <a:endParaRPr b="0" lang="en-A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Seventh Outline Level</a:t>
            </a:r>
            <a:endParaRPr b="0" lang="en-A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Click to edit the title text format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Click to edit the outline text format</a:t>
            </a:r>
            <a:endParaRPr b="0" lang="en-A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latin typeface="Arial"/>
              </a:rPr>
              <a:t>Second Outline Level</a:t>
            </a:r>
            <a:endParaRPr b="0" lang="en-A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latin typeface="Arial"/>
              </a:rPr>
              <a:t>Third Outline Level</a:t>
            </a:r>
            <a:endParaRPr b="0" lang="en-A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000" spc="-1" strike="noStrike">
                <a:latin typeface="Arial"/>
              </a:rPr>
              <a:t>Fourth Outline Level</a:t>
            </a:r>
            <a:endParaRPr b="0" lang="en-A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Fifth Outline Level</a:t>
            </a:r>
            <a:endParaRPr b="0" lang="en-A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Sixth Outline Level</a:t>
            </a:r>
            <a:endParaRPr b="0" lang="en-A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Seventh Outline Level</a:t>
            </a:r>
            <a:endParaRPr b="0" lang="en-A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Click to edit the title text format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Click to edit the outline text format</a:t>
            </a:r>
            <a:endParaRPr b="0" lang="en-A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latin typeface="Arial"/>
              </a:rPr>
              <a:t>Second Outline Level</a:t>
            </a:r>
            <a:endParaRPr b="0" lang="en-A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latin typeface="Arial"/>
              </a:rPr>
              <a:t>Third Outline Level</a:t>
            </a:r>
            <a:endParaRPr b="0" lang="en-A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000" spc="-1" strike="noStrike">
                <a:latin typeface="Arial"/>
              </a:rPr>
              <a:t>Fourth Outline Level</a:t>
            </a:r>
            <a:endParaRPr b="0" lang="en-A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Fifth Outline Level</a:t>
            </a:r>
            <a:endParaRPr b="0" lang="en-A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Sixth Outline Level</a:t>
            </a:r>
            <a:endParaRPr b="0" lang="en-A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Seventh Outline Level</a:t>
            </a:r>
            <a:endParaRPr b="0" lang="en-A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slideLayout" Target="../slideLayouts/slideLayout13.xml"/><Relationship Id="rId6" Type="http://schemas.openxmlformats.org/officeDocument/2006/relationships/comments" Target="../comments/comment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slideLayout" Target="../slideLayouts/slideLayout25.xml"/><Relationship Id="rId7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a31e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692640" y="535680"/>
            <a:ext cx="9241920" cy="371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6500"/>
              </a:lnSpc>
            </a:pP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A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 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S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u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r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v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e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y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 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o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f 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E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n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c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o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d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i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n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g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 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T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e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c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h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n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i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q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u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e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s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 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f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o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r 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S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i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g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n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a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l 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P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r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o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c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e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s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s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i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n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g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 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i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n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 </a:t>
            </a: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S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p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i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k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i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n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g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 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N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e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u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r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a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l 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N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e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t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w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o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r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k</a:t>
            </a: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s</a:t>
            </a:r>
            <a:br/>
            <a:endParaRPr b="0" lang="en-AU" sz="5400" spc="-1" strike="noStrike"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4047840" y="3531240"/>
            <a:ext cx="5898240" cy="179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3"/>
          <p:cNvSpPr/>
          <p:nvPr/>
        </p:nvSpPr>
        <p:spPr>
          <a:xfrm>
            <a:off x="1548000" y="3955320"/>
            <a:ext cx="6838560" cy="289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AU" sz="2400" spc="-1" strike="noStrike">
                <a:solidFill>
                  <a:srgbClr val="ffffff"/>
                </a:solidFill>
                <a:latin typeface="Abyssinica SIL"/>
                <a:ea typeface="DejaVu Sans"/>
              </a:rPr>
              <a:t>Sh</a:t>
            </a:r>
            <a:r>
              <a:rPr b="1" lang="en-AU" sz="2400" spc="-1" strike="noStrike">
                <a:solidFill>
                  <a:srgbClr val="ffffff"/>
                </a:solidFill>
                <a:latin typeface="Abyssinica SIL"/>
                <a:ea typeface="DejaVu Sans"/>
              </a:rPr>
              <a:t>av</a:t>
            </a:r>
            <a:r>
              <a:rPr b="1" lang="en-AU" sz="2400" spc="-1" strike="noStrike">
                <a:solidFill>
                  <a:srgbClr val="ffffff"/>
                </a:solidFill>
                <a:latin typeface="Abyssinica SIL"/>
                <a:ea typeface="DejaVu Sans"/>
              </a:rPr>
              <a:t>ik</a:t>
            </a:r>
            <a:r>
              <a:rPr b="1" lang="en-AU" sz="2400" spc="-1" strike="noStrike">
                <a:solidFill>
                  <a:srgbClr val="ffffff"/>
                </a:solidFill>
                <a:latin typeface="Abyssinica SIL"/>
                <a:ea typeface="DejaVu Sans"/>
              </a:rPr>
              <a:t>a </a:t>
            </a:r>
            <a:r>
              <a:rPr b="1" lang="en-AU" sz="2400" spc="-1" strike="noStrike">
                <a:solidFill>
                  <a:srgbClr val="ffffff"/>
                </a:solidFill>
                <a:latin typeface="Abyssinica SIL"/>
                <a:ea typeface="DejaVu Sans"/>
              </a:rPr>
              <a:t>Ra</a:t>
            </a:r>
            <a:r>
              <a:rPr b="1" lang="en-AU" sz="2400" spc="-1" strike="noStrike">
                <a:solidFill>
                  <a:srgbClr val="ffffff"/>
                </a:solidFill>
                <a:latin typeface="Abyssinica SIL"/>
                <a:ea typeface="DejaVu Sans"/>
              </a:rPr>
              <a:t>sto</a:t>
            </a:r>
            <a:r>
              <a:rPr b="1" lang="en-AU" sz="2400" spc="-1" strike="noStrike">
                <a:solidFill>
                  <a:srgbClr val="ffffff"/>
                </a:solidFill>
                <a:latin typeface="Abyssinica SIL"/>
                <a:ea typeface="DejaVu Sans"/>
              </a:rPr>
              <a:t>gi </a:t>
            </a:r>
            <a:r>
              <a:rPr b="1" lang="en-AU" sz="2400" spc="-1" strike="noStrike">
                <a:solidFill>
                  <a:srgbClr val="ffffff"/>
                </a:solidFill>
                <a:latin typeface="Abyssinica SIL"/>
                <a:ea typeface="DejaVu Sans"/>
              </a:rPr>
              <a:t>| </a:t>
            </a:r>
            <a:r>
              <a:rPr b="1" lang="en-AU" sz="2400" spc="-1" strike="noStrike">
                <a:solidFill>
                  <a:srgbClr val="ffffff"/>
                </a:solidFill>
                <a:latin typeface="Abyssinica SIL"/>
                <a:ea typeface="DejaVu Sans"/>
              </a:rPr>
              <a:t>Sa</a:t>
            </a:r>
            <a:r>
              <a:rPr b="1" lang="en-AU" sz="2400" spc="-1" strike="noStrike">
                <a:solidFill>
                  <a:srgbClr val="ffffff"/>
                </a:solidFill>
                <a:latin typeface="Abyssinica SIL"/>
                <a:ea typeface="DejaVu Sans"/>
              </a:rPr>
              <a:t>mi </a:t>
            </a:r>
            <a:r>
              <a:rPr b="1" lang="en-AU" sz="2400" spc="-1" strike="noStrike">
                <a:solidFill>
                  <a:srgbClr val="ffffff"/>
                </a:solidFill>
                <a:latin typeface="Abyssinica SIL"/>
                <a:ea typeface="DejaVu Sans"/>
              </a:rPr>
              <a:t>Ar</a:t>
            </a:r>
            <a:r>
              <a:rPr b="1" lang="en-AU" sz="2400" spc="-1" strike="noStrike">
                <a:solidFill>
                  <a:srgbClr val="ffffff"/>
                </a:solidFill>
                <a:latin typeface="Abyssinica SIL"/>
                <a:ea typeface="DejaVu Sans"/>
              </a:rPr>
              <a:t>ja</a:t>
            </a:r>
            <a:endParaRPr b="0" lang="en-AU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AU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AU" sz="2400" spc="-1" strike="noStrike">
                <a:solidFill>
                  <a:srgbClr val="ffffff"/>
                </a:solidFill>
                <a:latin typeface="Abyssinica SIL"/>
                <a:ea typeface="DejaVu Sans"/>
              </a:rPr>
              <a:t>W</a:t>
            </a:r>
            <a:r>
              <a:rPr b="1" lang="en-AU" sz="2400" spc="-1" strike="noStrike">
                <a:solidFill>
                  <a:srgbClr val="ffffff"/>
                </a:solidFill>
                <a:latin typeface="Abyssinica SIL"/>
                <a:ea typeface="DejaVu Sans"/>
              </a:rPr>
              <a:t>ee</a:t>
            </a:r>
            <a:r>
              <a:rPr b="1" lang="en-AU" sz="2400" spc="-1" strike="noStrike">
                <a:solidFill>
                  <a:srgbClr val="ffffff"/>
                </a:solidFill>
                <a:latin typeface="Abyssinica SIL"/>
                <a:ea typeface="DejaVu Sans"/>
              </a:rPr>
              <a:t>kl</a:t>
            </a:r>
            <a:r>
              <a:rPr b="1" lang="en-AU" sz="2400" spc="-1" strike="noStrike">
                <a:solidFill>
                  <a:srgbClr val="ffffff"/>
                </a:solidFill>
                <a:latin typeface="Abyssinica SIL"/>
                <a:ea typeface="DejaVu Sans"/>
              </a:rPr>
              <a:t>y </a:t>
            </a:r>
            <a:r>
              <a:rPr b="1" lang="en-AU" sz="2400" spc="-1" strike="noStrike">
                <a:solidFill>
                  <a:srgbClr val="ffffff"/>
                </a:solidFill>
                <a:latin typeface="Abyssinica SIL"/>
                <a:ea typeface="DejaVu Sans"/>
              </a:rPr>
              <a:t>Jo</a:t>
            </a:r>
            <a:r>
              <a:rPr b="1" lang="en-AU" sz="2400" spc="-1" strike="noStrike">
                <a:solidFill>
                  <a:srgbClr val="ffffff"/>
                </a:solidFill>
                <a:latin typeface="Abyssinica SIL"/>
                <a:ea typeface="DejaVu Sans"/>
              </a:rPr>
              <a:t>ur</a:t>
            </a:r>
            <a:r>
              <a:rPr b="1" lang="en-AU" sz="2400" spc="-1" strike="noStrike">
                <a:solidFill>
                  <a:srgbClr val="ffffff"/>
                </a:solidFill>
                <a:latin typeface="Abyssinica SIL"/>
                <a:ea typeface="DejaVu Sans"/>
              </a:rPr>
              <a:t>na</a:t>
            </a:r>
            <a:r>
              <a:rPr b="1" lang="en-AU" sz="2400" spc="-1" strike="noStrike">
                <a:solidFill>
                  <a:srgbClr val="ffffff"/>
                </a:solidFill>
                <a:latin typeface="Abyssinica SIL"/>
                <a:ea typeface="DejaVu Sans"/>
              </a:rPr>
              <a:t>l </a:t>
            </a:r>
            <a:r>
              <a:rPr b="1" lang="en-AU" sz="2400" spc="-1" strike="noStrike">
                <a:solidFill>
                  <a:srgbClr val="ffffff"/>
                </a:solidFill>
                <a:latin typeface="Abyssinica SIL"/>
                <a:ea typeface="DejaVu Sans"/>
              </a:rPr>
              <a:t>Cl</a:t>
            </a:r>
            <a:r>
              <a:rPr b="1" lang="en-AU" sz="2400" spc="-1" strike="noStrike">
                <a:solidFill>
                  <a:srgbClr val="ffffff"/>
                </a:solidFill>
                <a:latin typeface="Abyssinica SIL"/>
                <a:ea typeface="DejaVu Sans"/>
              </a:rPr>
              <a:t>ub</a:t>
            </a:r>
            <a:endParaRPr b="0" lang="en-AU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AU" sz="2400" spc="-1" strike="noStrike">
                <a:solidFill>
                  <a:srgbClr val="ffffff"/>
                </a:solidFill>
                <a:latin typeface="Abyssinica SIL"/>
                <a:ea typeface="DejaVu Sans"/>
              </a:rPr>
              <a:t>10</a:t>
            </a:r>
            <a:r>
              <a:rPr b="1" lang="en-AU" sz="2400" spc="-1" strike="noStrike">
                <a:solidFill>
                  <a:srgbClr val="ffffff"/>
                </a:solidFill>
                <a:latin typeface="Abyssinica SIL"/>
                <a:ea typeface="DejaVu Sans"/>
              </a:rPr>
              <a:t>/1</a:t>
            </a:r>
            <a:r>
              <a:rPr b="1" lang="en-AU" sz="2400" spc="-1" strike="noStrike">
                <a:solidFill>
                  <a:srgbClr val="ffffff"/>
                </a:solidFill>
                <a:latin typeface="Abyssinica SIL"/>
                <a:ea typeface="DejaVu Sans"/>
              </a:rPr>
              <a:t>1/</a:t>
            </a:r>
            <a:r>
              <a:rPr b="1" lang="en-AU" sz="2400" spc="-1" strike="noStrike">
                <a:solidFill>
                  <a:srgbClr val="ffffff"/>
                </a:solidFill>
                <a:latin typeface="Abyssinica SIL"/>
                <a:ea typeface="DejaVu Sans"/>
              </a:rPr>
              <a:t>20</a:t>
            </a:r>
            <a:r>
              <a:rPr b="1" lang="en-AU" sz="2400" spc="-1" strike="noStrike">
                <a:solidFill>
                  <a:srgbClr val="ffffff"/>
                </a:solidFill>
                <a:latin typeface="Abyssinica SIL"/>
                <a:ea typeface="DejaVu Sans"/>
              </a:rPr>
              <a:t>21</a:t>
            </a:r>
            <a:endParaRPr b="0" lang="en-AU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AU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AU" sz="1800" spc="-1" strike="noStrike">
                <a:solidFill>
                  <a:srgbClr val="ffffff"/>
                </a:solidFill>
                <a:latin typeface="Abyssinica SIL"/>
                <a:ea typeface="DejaVu Sans"/>
              </a:rPr>
              <a:t>​</a:t>
            </a:r>
            <a:endParaRPr b="0" lang="en-AU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AU" sz="1800" spc="-1" strike="noStrike">
                <a:solidFill>
                  <a:srgbClr val="ffffff"/>
                </a:solidFill>
                <a:latin typeface="Abyssinica SIL"/>
                <a:ea typeface="DejaVu Sans"/>
              </a:rPr>
              <a:t>​</a:t>
            </a:r>
            <a:endParaRPr b="0" lang="en-AU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504000" y="226080"/>
            <a:ext cx="906912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ts val="6500"/>
              </a:lnSpc>
            </a:pPr>
            <a:r>
              <a:rPr b="1" lang="en-AU" sz="4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Phase Coding 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672120" y="1260000"/>
            <a:ext cx="8397720" cy="173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Encodes information in the relative time difference between spikes and a reference oscillation. 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Observed in neurons in cat’s visual cortex. 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</p:txBody>
      </p:sp>
      <p:pic>
        <p:nvPicPr>
          <p:cNvPr id="224" name="Picture 4" descr=""/>
          <p:cNvPicPr/>
          <p:nvPr/>
        </p:nvPicPr>
        <p:blipFill>
          <a:blip r:embed="rId1"/>
          <a:stretch/>
        </p:blipFill>
        <p:spPr>
          <a:xfrm>
            <a:off x="2952000" y="2592000"/>
            <a:ext cx="4016160" cy="2625840"/>
          </a:xfrm>
          <a:prstGeom prst="rect">
            <a:avLst/>
          </a:prstGeom>
          <a:ln>
            <a:noFill/>
          </a:ln>
        </p:spPr>
      </p:pic>
      <p:pic>
        <p:nvPicPr>
          <p:cNvPr id="225" name="Picture 168" descr=""/>
          <p:cNvPicPr/>
          <p:nvPr/>
        </p:nvPicPr>
        <p:blipFill>
          <a:blip r:embed="rId2"/>
          <a:stretch/>
        </p:blipFill>
        <p:spPr>
          <a:xfrm>
            <a:off x="8291880" y="16560"/>
            <a:ext cx="1768680" cy="883080"/>
          </a:xfrm>
          <a:prstGeom prst="rect">
            <a:avLst/>
          </a:prstGeom>
          <a:ln>
            <a:noFill/>
          </a:ln>
        </p:spPr>
      </p:pic>
      <p:pic>
        <p:nvPicPr>
          <p:cNvPr id="226" name="Picture 90" descr=""/>
          <p:cNvPicPr/>
          <p:nvPr/>
        </p:nvPicPr>
        <p:blipFill>
          <a:blip r:embed="rId3"/>
          <a:stretch/>
        </p:blipFill>
        <p:spPr>
          <a:xfrm>
            <a:off x="36360" y="36360"/>
            <a:ext cx="1375200" cy="811440"/>
          </a:xfrm>
          <a:prstGeom prst="rect">
            <a:avLst/>
          </a:prstGeom>
          <a:ln>
            <a:noFill/>
          </a:ln>
        </p:spPr>
      </p:pic>
      <p:sp>
        <p:nvSpPr>
          <p:cNvPr id="227" name="CustomShape 3"/>
          <p:cNvSpPr/>
          <p:nvPr/>
        </p:nvSpPr>
        <p:spPr>
          <a:xfrm>
            <a:off x="864360" y="774360"/>
            <a:ext cx="141480" cy="57600"/>
          </a:xfrm>
          <a:prstGeom prst="rect">
            <a:avLst/>
          </a:prstGeom>
          <a:noFill/>
          <a:ln w="12600">
            <a:solidFill>
              <a:srgbClr val="72bf4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9" name="Picture 2" descr=""/>
          <p:cNvPicPr/>
          <p:nvPr/>
        </p:nvPicPr>
        <p:blipFill>
          <a:blip r:embed="rId1"/>
          <a:stretch/>
        </p:blipFill>
        <p:spPr>
          <a:xfrm>
            <a:off x="392040" y="320760"/>
            <a:ext cx="9295200" cy="5104440"/>
          </a:xfrm>
          <a:prstGeom prst="rect">
            <a:avLst/>
          </a:prstGeom>
          <a:ln>
            <a:noFill/>
          </a:ln>
        </p:spPr>
      </p:pic>
      <p:sp>
        <p:nvSpPr>
          <p:cNvPr id="230" name="CustomShape 2"/>
          <p:cNvSpPr/>
          <p:nvPr/>
        </p:nvSpPr>
        <p:spPr>
          <a:xfrm>
            <a:off x="2449440" y="3978360"/>
            <a:ext cx="1599120" cy="1572120"/>
          </a:xfrm>
          <a:prstGeom prst="rect">
            <a:avLst/>
          </a:prstGeom>
          <a:noFill/>
          <a:ln w="6336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2999520" y="484920"/>
            <a:ext cx="4077720" cy="82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ts val="6500"/>
              </a:lnSpc>
            </a:pPr>
            <a:r>
              <a:rPr b="1" lang="en-AU" sz="4400" spc="-1" strike="noStrike">
                <a:solidFill>
                  <a:srgbClr val="fe7073"/>
                </a:solidFill>
                <a:latin typeface="Arial Black"/>
                <a:ea typeface="DejaVu Sans"/>
              </a:rPr>
              <a:t>Burst Coding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756000" y="1476000"/>
            <a:ext cx="7641720" cy="173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Sends the burst of spikes at a time. 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Observed in Thalamocortical neurons * 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</p:txBody>
      </p:sp>
      <p:pic>
        <p:nvPicPr>
          <p:cNvPr id="233" name="Picture 4" descr=""/>
          <p:cNvPicPr/>
          <p:nvPr/>
        </p:nvPicPr>
        <p:blipFill>
          <a:blip r:embed="rId1"/>
          <a:stretch/>
        </p:blipFill>
        <p:spPr>
          <a:xfrm>
            <a:off x="2678040" y="2378160"/>
            <a:ext cx="4750200" cy="2644920"/>
          </a:xfrm>
          <a:prstGeom prst="rect">
            <a:avLst/>
          </a:prstGeom>
          <a:ln>
            <a:noFill/>
          </a:ln>
        </p:spPr>
      </p:pic>
      <p:pic>
        <p:nvPicPr>
          <p:cNvPr id="234" name="Picture 174" descr=""/>
          <p:cNvPicPr/>
          <p:nvPr/>
        </p:nvPicPr>
        <p:blipFill>
          <a:blip r:embed="rId2"/>
          <a:stretch/>
        </p:blipFill>
        <p:spPr>
          <a:xfrm>
            <a:off x="8291880" y="16560"/>
            <a:ext cx="1768680" cy="883080"/>
          </a:xfrm>
          <a:prstGeom prst="rect">
            <a:avLst/>
          </a:prstGeom>
          <a:ln>
            <a:noFill/>
          </a:ln>
        </p:spPr>
      </p:pic>
      <p:pic>
        <p:nvPicPr>
          <p:cNvPr id="235" name="Picture 90" descr=""/>
          <p:cNvPicPr/>
          <p:nvPr/>
        </p:nvPicPr>
        <p:blipFill>
          <a:blip r:embed="rId3"/>
          <a:stretch/>
        </p:blipFill>
        <p:spPr>
          <a:xfrm>
            <a:off x="36360" y="36360"/>
            <a:ext cx="1375200" cy="811440"/>
          </a:xfrm>
          <a:prstGeom prst="rect">
            <a:avLst/>
          </a:prstGeom>
          <a:ln>
            <a:noFill/>
          </a:ln>
        </p:spPr>
      </p:pic>
      <p:sp>
        <p:nvSpPr>
          <p:cNvPr id="236" name="CustomShape 3"/>
          <p:cNvSpPr/>
          <p:nvPr/>
        </p:nvSpPr>
        <p:spPr>
          <a:xfrm>
            <a:off x="396360" y="774360"/>
            <a:ext cx="141480" cy="57600"/>
          </a:xfrm>
          <a:prstGeom prst="rect">
            <a:avLst/>
          </a:prstGeom>
          <a:noFill/>
          <a:ln w="12600">
            <a:solidFill>
              <a:srgbClr val="72bf4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4"/>
          <p:cNvSpPr/>
          <p:nvPr/>
        </p:nvSpPr>
        <p:spPr>
          <a:xfrm>
            <a:off x="696960" y="5273640"/>
            <a:ext cx="89143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* </a:t>
            </a: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Zeldenrust et al. (2018), “Spike and burst coding in thalamocortical relay cells”</a:t>
            </a: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AU" sz="18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2512080" y="145440"/>
            <a:ext cx="4885200" cy="82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ts val="6500"/>
              </a:lnSpc>
            </a:pPr>
            <a:r>
              <a:rPr b="1" lang="en-AU" sz="4400" spc="-1" strike="noStrike">
                <a:solidFill>
                  <a:srgbClr val="fe7073"/>
                </a:solidFill>
                <a:latin typeface="Arial Black"/>
                <a:ea typeface="DejaVu Sans"/>
              </a:rPr>
              <a:t>MNIST Example</a:t>
            </a:r>
            <a:endParaRPr b="0" lang="en-AU" sz="4400" spc="-1" strike="noStrike">
              <a:latin typeface="Arial"/>
            </a:endParaRPr>
          </a:p>
        </p:txBody>
      </p:sp>
      <p:pic>
        <p:nvPicPr>
          <p:cNvPr id="239" name="Picture 3" descr=""/>
          <p:cNvPicPr/>
          <p:nvPr/>
        </p:nvPicPr>
        <p:blipFill>
          <a:blip r:embed="rId1"/>
          <a:stretch/>
        </p:blipFill>
        <p:spPr>
          <a:xfrm>
            <a:off x="1224000" y="963000"/>
            <a:ext cx="7525800" cy="2131200"/>
          </a:xfrm>
          <a:prstGeom prst="rect">
            <a:avLst/>
          </a:prstGeom>
          <a:ln>
            <a:noFill/>
          </a:ln>
        </p:spPr>
      </p:pic>
      <p:pic>
        <p:nvPicPr>
          <p:cNvPr id="240" name="Picture 4" descr=""/>
          <p:cNvPicPr/>
          <p:nvPr/>
        </p:nvPicPr>
        <p:blipFill>
          <a:blip r:embed="rId2"/>
          <a:stretch/>
        </p:blipFill>
        <p:spPr>
          <a:xfrm>
            <a:off x="1096560" y="3231000"/>
            <a:ext cx="7901640" cy="2117160"/>
          </a:xfrm>
          <a:prstGeom prst="rect">
            <a:avLst/>
          </a:prstGeom>
          <a:ln>
            <a:noFill/>
          </a:ln>
        </p:spPr>
      </p:pic>
      <p:sp>
        <p:nvSpPr>
          <p:cNvPr id="241" name="CustomShape 2"/>
          <p:cNvSpPr/>
          <p:nvPr/>
        </p:nvSpPr>
        <p:spPr>
          <a:xfrm>
            <a:off x="468360" y="5349960"/>
            <a:ext cx="960948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DejaVu Sans"/>
              </a:rPr>
              <a:t>Guo et al. (2021) “Neural Coding in Spiking Neural Networks : A Comparative Study for Robust Neuromorphic Systems” </a:t>
            </a:r>
            <a:endParaRPr b="0" lang="en-AU" sz="1400" spc="-1" strike="noStrike">
              <a:latin typeface="Arial"/>
            </a:endParaRPr>
          </a:p>
        </p:txBody>
      </p:sp>
      <p:pic>
        <p:nvPicPr>
          <p:cNvPr id="242" name="Picture 181" descr=""/>
          <p:cNvPicPr/>
          <p:nvPr/>
        </p:nvPicPr>
        <p:blipFill>
          <a:blip r:embed="rId3"/>
          <a:stretch/>
        </p:blipFill>
        <p:spPr>
          <a:xfrm>
            <a:off x="8291880" y="16560"/>
            <a:ext cx="1768680" cy="883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562680" y="-684000"/>
            <a:ext cx="7498800" cy="16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ts val="6500"/>
              </a:lnSpc>
            </a:pPr>
            <a:br/>
            <a:r>
              <a:rPr b="1" lang="en-AU" sz="2000" spc="-1" strike="noStrike">
                <a:solidFill>
                  <a:srgbClr val="fe7073"/>
                </a:solidFill>
                <a:latin typeface="Arial Black"/>
                <a:ea typeface="DejaVu Sans"/>
              </a:rPr>
              <a:t>Different Criteria to select a Spike Encoding method</a:t>
            </a:r>
            <a:endParaRPr b="0" lang="en-AU" sz="2000" spc="-1" strike="noStrike"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335880" y="1495800"/>
            <a:ext cx="9741600" cy="441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3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AU" sz="2000" spc="-1" strike="noStrike">
                <a:solidFill>
                  <a:srgbClr val="000000"/>
                </a:solidFill>
                <a:latin typeface="Arial"/>
                <a:ea typeface="DejaVu Sans"/>
              </a:rPr>
              <a:t>Biological Plausibility</a:t>
            </a:r>
            <a:endParaRPr b="0" lang="en-A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AU" sz="2000" spc="-1" strike="noStrike">
                <a:solidFill>
                  <a:srgbClr val="000000"/>
                </a:solidFill>
                <a:latin typeface="Arial"/>
                <a:ea typeface="DejaVu Sans"/>
              </a:rPr>
              <a:t>Training Latency</a:t>
            </a:r>
            <a:endParaRPr b="0" lang="en-A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AU" sz="2000" spc="-1" strike="noStrike">
                <a:solidFill>
                  <a:srgbClr val="000000"/>
                </a:solidFill>
                <a:latin typeface="Arial"/>
                <a:ea typeface="DejaVu Sans"/>
              </a:rPr>
              <a:t>Inference Latency</a:t>
            </a:r>
            <a:endParaRPr b="0" lang="en-A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AU" sz="2000" spc="-1" strike="noStrike">
                <a:solidFill>
                  <a:srgbClr val="000000"/>
                </a:solidFill>
                <a:latin typeface="Arial"/>
                <a:ea typeface="DejaVu Sans"/>
              </a:rPr>
              <a:t>Robustness to noise</a:t>
            </a:r>
            <a:endParaRPr b="0" lang="en-A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AU" sz="2000" spc="-1" strike="noStrike">
                <a:solidFill>
                  <a:srgbClr val="000000"/>
                </a:solidFill>
                <a:latin typeface="Arial"/>
                <a:ea typeface="DejaVu Sans"/>
              </a:rPr>
              <a:t>Ease of implementation on hardware (Area Occupied).</a:t>
            </a:r>
            <a:endParaRPr b="0" lang="en-A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AU" sz="2000" spc="-1" strike="noStrike">
                <a:solidFill>
                  <a:srgbClr val="000000"/>
                </a:solidFill>
                <a:latin typeface="Arial"/>
                <a:ea typeface="DejaVu Sans"/>
              </a:rPr>
              <a:t>Power Consumption on hardware.</a:t>
            </a:r>
            <a:r>
              <a:rPr b="0" lang="en-AU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AU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2800" spc="-1" strike="noStrike">
              <a:latin typeface="Arial"/>
            </a:endParaRPr>
          </a:p>
        </p:txBody>
      </p:sp>
      <p:pic>
        <p:nvPicPr>
          <p:cNvPr id="245" name="Picture 184" descr=""/>
          <p:cNvPicPr/>
          <p:nvPr/>
        </p:nvPicPr>
        <p:blipFill>
          <a:blip r:embed="rId1"/>
          <a:stretch/>
        </p:blipFill>
        <p:spPr>
          <a:xfrm>
            <a:off x="8291880" y="16560"/>
            <a:ext cx="1768680" cy="883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Picture 100" descr=""/>
          <p:cNvPicPr/>
          <p:nvPr/>
        </p:nvPicPr>
        <p:blipFill>
          <a:blip r:embed="rId1"/>
          <a:stretch/>
        </p:blipFill>
        <p:spPr>
          <a:xfrm>
            <a:off x="360000" y="144000"/>
            <a:ext cx="8923680" cy="5275080"/>
          </a:xfrm>
          <a:prstGeom prst="rect">
            <a:avLst/>
          </a:prstGeom>
          <a:ln>
            <a:noFill/>
          </a:ln>
        </p:spPr>
      </p:pic>
      <p:sp>
        <p:nvSpPr>
          <p:cNvPr id="247" name="CustomShape 1"/>
          <p:cNvSpPr/>
          <p:nvPr/>
        </p:nvSpPr>
        <p:spPr>
          <a:xfrm>
            <a:off x="504000" y="226080"/>
            <a:ext cx="9065880" cy="94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2"/>
          <p:cNvSpPr/>
          <p:nvPr/>
        </p:nvSpPr>
        <p:spPr>
          <a:xfrm>
            <a:off x="504000" y="-61920"/>
            <a:ext cx="9065880" cy="94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3"/>
          <p:cNvSpPr/>
          <p:nvPr/>
        </p:nvSpPr>
        <p:spPr>
          <a:xfrm>
            <a:off x="432000" y="2124000"/>
            <a:ext cx="2587680" cy="1651680"/>
          </a:xfrm>
          <a:prstGeom prst="rect">
            <a:avLst/>
          </a:prstGeom>
          <a:noFill/>
          <a:ln w="3816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50" name="Picture 189" descr=""/>
          <p:cNvPicPr/>
          <p:nvPr/>
        </p:nvPicPr>
        <p:blipFill>
          <a:blip r:embed="rId2"/>
          <a:stretch/>
        </p:blipFill>
        <p:spPr>
          <a:xfrm>
            <a:off x="8291880" y="16560"/>
            <a:ext cx="1768680" cy="883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504000" y="226080"/>
            <a:ext cx="9065880" cy="94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ts val="6500"/>
              </a:lnSpc>
            </a:pPr>
            <a:r>
              <a:rPr b="1" lang="en-AU" sz="4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TBR Encoding</a:t>
            </a:r>
            <a:endParaRPr b="0" lang="en-AU" sz="4400" spc="-1" strike="noStrike">
              <a:latin typeface="Arial"/>
            </a:endParaRPr>
          </a:p>
        </p:txBody>
      </p:sp>
      <p:pic>
        <p:nvPicPr>
          <p:cNvPr id="252" name="Picture 105" descr=""/>
          <p:cNvPicPr/>
          <p:nvPr/>
        </p:nvPicPr>
        <p:blipFill>
          <a:blip r:embed="rId1"/>
          <a:stretch/>
        </p:blipFill>
        <p:spPr>
          <a:xfrm>
            <a:off x="5545440" y="1294920"/>
            <a:ext cx="4169520" cy="3668040"/>
          </a:xfrm>
          <a:prstGeom prst="rect">
            <a:avLst/>
          </a:prstGeom>
          <a:ln>
            <a:noFill/>
          </a:ln>
        </p:spPr>
      </p:pic>
      <p:sp>
        <p:nvSpPr>
          <p:cNvPr id="253" name="CustomShape 2"/>
          <p:cNvSpPr/>
          <p:nvPr/>
        </p:nvSpPr>
        <p:spPr>
          <a:xfrm>
            <a:off x="140400" y="689760"/>
            <a:ext cx="5254560" cy="469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Line 3"/>
          <p:cNvSpPr/>
          <p:nvPr/>
        </p:nvSpPr>
        <p:spPr>
          <a:xfrm flipH="1" flipV="1">
            <a:off x="8280000" y="3168000"/>
            <a:ext cx="360000" cy="35028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4"/>
          <p:cNvSpPr/>
          <p:nvPr/>
        </p:nvSpPr>
        <p:spPr>
          <a:xfrm>
            <a:off x="7848000" y="3518280"/>
            <a:ext cx="1650960" cy="6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To calculate</a:t>
            </a:r>
            <a:endParaRPr b="0" lang="en-AU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the threshold, the whole sample length is taken into account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256" name="CustomShape 5"/>
          <p:cNvSpPr/>
          <p:nvPr/>
        </p:nvSpPr>
        <p:spPr>
          <a:xfrm>
            <a:off x="7848000" y="2088000"/>
            <a:ext cx="1794960" cy="59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AU" sz="1050" spc="-1" strike="noStrike">
                <a:solidFill>
                  <a:srgbClr val="ce181e"/>
                </a:solidFill>
                <a:latin typeface="Arial"/>
                <a:ea typeface="DejaVu Sans"/>
              </a:rPr>
              <a:t>Determined </a:t>
            </a: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by</a:t>
            </a:r>
            <a:r>
              <a:rPr b="0" lang="en-AU" sz="1050" spc="-1" strike="noStrike">
                <a:solidFill>
                  <a:srgbClr val="ce181e"/>
                </a:solidFill>
                <a:latin typeface="Arial"/>
                <a:ea typeface="DejaVu Sans"/>
              </a:rPr>
              <a:t> the signal</a:t>
            </a:r>
            <a:endParaRPr b="0" lang="en-AU" sz="105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AU" sz="1050" spc="-1" strike="noStrike">
                <a:solidFill>
                  <a:srgbClr val="ce181e"/>
                </a:solidFill>
                <a:latin typeface="Arial"/>
                <a:ea typeface="DejaVu Sans"/>
              </a:rPr>
              <a:t>characteristics</a:t>
            </a:r>
            <a:endParaRPr b="0" lang="en-AU" sz="1050" spc="-1" strike="noStrike">
              <a:latin typeface="Arial"/>
            </a:endParaRPr>
          </a:p>
        </p:txBody>
      </p:sp>
      <p:sp>
        <p:nvSpPr>
          <p:cNvPr id="257" name="Line 6"/>
          <p:cNvSpPr/>
          <p:nvPr/>
        </p:nvSpPr>
        <p:spPr>
          <a:xfrm flipH="1" flipV="1">
            <a:off x="7704000" y="1728000"/>
            <a:ext cx="792000" cy="3600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7"/>
          <p:cNvSpPr/>
          <p:nvPr/>
        </p:nvSpPr>
        <p:spPr>
          <a:xfrm>
            <a:off x="6264000" y="4968000"/>
            <a:ext cx="3090960" cy="59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Petro el al. 2020 (</a:t>
            </a:r>
            <a:r>
              <a:rPr b="1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Selection and Optimization of Temporal Spike Encoding Methods for Spiking Neural Networks</a:t>
            </a: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)</a:t>
            </a:r>
            <a:endParaRPr b="0" lang="en-AU" sz="1000" spc="-1" strike="noStrike">
              <a:latin typeface="Arial"/>
            </a:endParaRPr>
          </a:p>
        </p:txBody>
      </p:sp>
      <p:pic>
        <p:nvPicPr>
          <p:cNvPr id="259" name="Picture 112" descr=""/>
          <p:cNvPicPr/>
          <p:nvPr/>
        </p:nvPicPr>
        <p:blipFill>
          <a:blip r:embed="rId2"/>
          <a:stretch/>
        </p:blipFill>
        <p:spPr>
          <a:xfrm>
            <a:off x="1944000" y="1080000"/>
            <a:ext cx="2499480" cy="4559760"/>
          </a:xfrm>
          <a:prstGeom prst="rect">
            <a:avLst/>
          </a:prstGeom>
          <a:ln>
            <a:noFill/>
          </a:ln>
        </p:spPr>
      </p:pic>
      <p:sp>
        <p:nvSpPr>
          <p:cNvPr id="260" name="Line 8"/>
          <p:cNvSpPr/>
          <p:nvPr/>
        </p:nvSpPr>
        <p:spPr>
          <a:xfrm>
            <a:off x="1296000" y="1171080"/>
            <a:ext cx="1512000" cy="41292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Line 9"/>
          <p:cNvSpPr/>
          <p:nvPr/>
        </p:nvSpPr>
        <p:spPr>
          <a:xfrm>
            <a:off x="1440000" y="3240000"/>
            <a:ext cx="1656000" cy="5760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10"/>
          <p:cNvSpPr/>
          <p:nvPr/>
        </p:nvSpPr>
        <p:spPr>
          <a:xfrm>
            <a:off x="144000" y="766080"/>
            <a:ext cx="1507680" cy="59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AU" sz="1050" spc="-1" strike="noStrike">
                <a:solidFill>
                  <a:srgbClr val="ce181e"/>
                </a:solidFill>
                <a:latin typeface="Arial"/>
                <a:ea typeface="DejaVu Sans"/>
              </a:rPr>
              <a:t>Scaling error of a trended signal</a:t>
            </a:r>
            <a:endParaRPr b="0" lang="en-AU" sz="1050" spc="-1" strike="noStrike">
              <a:latin typeface="Arial"/>
            </a:endParaRPr>
          </a:p>
        </p:txBody>
      </p:sp>
      <p:sp>
        <p:nvSpPr>
          <p:cNvPr id="263" name="CustomShape 11"/>
          <p:cNvSpPr/>
          <p:nvPr/>
        </p:nvSpPr>
        <p:spPr>
          <a:xfrm>
            <a:off x="144720" y="2854080"/>
            <a:ext cx="1794960" cy="59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AU" sz="1050" spc="-1" strike="noStrike">
                <a:solidFill>
                  <a:srgbClr val="ce181e"/>
                </a:solidFill>
                <a:latin typeface="Arial"/>
                <a:ea typeface="DejaVu Sans"/>
              </a:rPr>
              <a:t>Fail to represent signal with different amplitude</a:t>
            </a:r>
            <a:endParaRPr b="0" lang="en-AU" sz="1050" spc="-1" strike="noStrike">
              <a:latin typeface="Arial"/>
            </a:endParaRPr>
          </a:p>
        </p:txBody>
      </p:sp>
      <p:pic>
        <p:nvPicPr>
          <p:cNvPr id="264" name="Picture 117" descr=""/>
          <p:cNvPicPr/>
          <p:nvPr/>
        </p:nvPicPr>
        <p:blipFill>
          <a:blip r:embed="rId3"/>
          <a:stretch/>
        </p:blipFill>
        <p:spPr>
          <a:xfrm>
            <a:off x="24480" y="0"/>
            <a:ext cx="1375200" cy="811440"/>
          </a:xfrm>
          <a:prstGeom prst="rect">
            <a:avLst/>
          </a:prstGeom>
          <a:ln>
            <a:noFill/>
          </a:ln>
        </p:spPr>
      </p:pic>
      <p:sp>
        <p:nvSpPr>
          <p:cNvPr id="265" name="CustomShape 12"/>
          <p:cNvSpPr/>
          <p:nvPr/>
        </p:nvSpPr>
        <p:spPr>
          <a:xfrm>
            <a:off x="0" y="465840"/>
            <a:ext cx="175680" cy="60480"/>
          </a:xfrm>
          <a:prstGeom prst="rect">
            <a:avLst/>
          </a:prstGeom>
          <a:noFill/>
          <a:ln w="12600">
            <a:solidFill>
              <a:srgbClr val="1c368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13"/>
          <p:cNvSpPr/>
          <p:nvPr/>
        </p:nvSpPr>
        <p:spPr>
          <a:xfrm>
            <a:off x="5436000" y="1054080"/>
            <a:ext cx="4675680" cy="59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050" spc="-1" strike="noStrike">
                <a:solidFill>
                  <a:srgbClr val="ce181e"/>
                </a:solidFill>
                <a:latin typeface="Arial"/>
                <a:ea typeface="DejaVu Sans"/>
              </a:rPr>
              <a:t>Compares the absolute signal change of an input signal with a threshold</a:t>
            </a:r>
            <a:endParaRPr b="0" lang="en-AU" sz="1050" spc="-1" strike="noStrike">
              <a:latin typeface="Arial"/>
            </a:endParaRPr>
          </a:p>
        </p:txBody>
      </p:sp>
      <p:pic>
        <p:nvPicPr>
          <p:cNvPr id="267" name="Picture 206" descr=""/>
          <p:cNvPicPr/>
          <p:nvPr/>
        </p:nvPicPr>
        <p:blipFill>
          <a:blip r:embed="rId4"/>
          <a:stretch/>
        </p:blipFill>
        <p:spPr>
          <a:xfrm>
            <a:off x="8291880" y="16560"/>
            <a:ext cx="1768680" cy="883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504000" y="226080"/>
            <a:ext cx="9065880" cy="94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ts val="6500"/>
              </a:lnSpc>
            </a:pPr>
            <a:r>
              <a:rPr b="1" lang="en-AU" sz="4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SF Encoding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140400" y="1157760"/>
            <a:ext cx="5254560" cy="31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0" name="Picture 122" descr=""/>
          <p:cNvPicPr/>
          <p:nvPr/>
        </p:nvPicPr>
        <p:blipFill>
          <a:blip r:embed="rId1"/>
          <a:stretch/>
        </p:blipFill>
        <p:spPr>
          <a:xfrm>
            <a:off x="5545800" y="1439280"/>
            <a:ext cx="4169160" cy="3668040"/>
          </a:xfrm>
          <a:prstGeom prst="rect">
            <a:avLst/>
          </a:prstGeom>
          <a:ln>
            <a:noFill/>
          </a:ln>
        </p:spPr>
      </p:pic>
      <p:sp>
        <p:nvSpPr>
          <p:cNvPr id="271" name="Line 3"/>
          <p:cNvSpPr/>
          <p:nvPr/>
        </p:nvSpPr>
        <p:spPr>
          <a:xfrm flipH="1">
            <a:off x="7920000" y="3384000"/>
            <a:ext cx="1080000" cy="720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Line 4"/>
          <p:cNvSpPr/>
          <p:nvPr/>
        </p:nvSpPr>
        <p:spPr>
          <a:xfrm flipH="1">
            <a:off x="7920000" y="3405600"/>
            <a:ext cx="1080360" cy="7704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5"/>
          <p:cNvSpPr/>
          <p:nvPr/>
        </p:nvSpPr>
        <p:spPr>
          <a:xfrm>
            <a:off x="8424000" y="3107880"/>
            <a:ext cx="1362960" cy="27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Moving baseline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274" name="CustomShape 6"/>
          <p:cNvSpPr/>
          <p:nvPr/>
        </p:nvSpPr>
        <p:spPr>
          <a:xfrm>
            <a:off x="6264000" y="5112360"/>
            <a:ext cx="3090960" cy="59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Petro el al. 2020 (</a:t>
            </a:r>
            <a:r>
              <a:rPr b="1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Selection and Optimization of Temporal Spike Encoding Methods for Spiking Neural Networks</a:t>
            </a: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)</a:t>
            </a:r>
            <a:endParaRPr b="0" lang="en-AU" sz="1000" spc="-1" strike="noStrike">
              <a:latin typeface="Arial"/>
            </a:endParaRPr>
          </a:p>
        </p:txBody>
      </p:sp>
      <p:pic>
        <p:nvPicPr>
          <p:cNvPr id="275" name="Picture 127" descr=""/>
          <p:cNvPicPr/>
          <p:nvPr/>
        </p:nvPicPr>
        <p:blipFill>
          <a:blip r:embed="rId2"/>
          <a:stretch/>
        </p:blipFill>
        <p:spPr>
          <a:xfrm>
            <a:off x="36000" y="36000"/>
            <a:ext cx="1375200" cy="811440"/>
          </a:xfrm>
          <a:prstGeom prst="rect">
            <a:avLst/>
          </a:prstGeom>
          <a:ln>
            <a:noFill/>
          </a:ln>
        </p:spPr>
      </p:pic>
      <p:sp>
        <p:nvSpPr>
          <p:cNvPr id="276" name="CustomShape 7"/>
          <p:cNvSpPr/>
          <p:nvPr/>
        </p:nvSpPr>
        <p:spPr>
          <a:xfrm>
            <a:off x="191520" y="501840"/>
            <a:ext cx="103680" cy="60480"/>
          </a:xfrm>
          <a:prstGeom prst="rect">
            <a:avLst/>
          </a:prstGeom>
          <a:noFill/>
          <a:ln w="12600">
            <a:solidFill>
              <a:srgbClr val="1c3687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77" name="Picture 129" descr=""/>
          <p:cNvPicPr/>
          <p:nvPr/>
        </p:nvPicPr>
        <p:blipFill>
          <a:blip r:embed="rId3"/>
          <a:stretch/>
        </p:blipFill>
        <p:spPr>
          <a:xfrm>
            <a:off x="1944720" y="1008360"/>
            <a:ext cx="2498760" cy="4559040"/>
          </a:xfrm>
          <a:prstGeom prst="rect">
            <a:avLst/>
          </a:prstGeom>
          <a:ln>
            <a:noFill/>
          </a:ln>
        </p:spPr>
      </p:pic>
      <p:sp>
        <p:nvSpPr>
          <p:cNvPr id="278" name="Line 8"/>
          <p:cNvSpPr/>
          <p:nvPr/>
        </p:nvSpPr>
        <p:spPr>
          <a:xfrm flipV="1">
            <a:off x="1440000" y="1656000"/>
            <a:ext cx="1008000" cy="8640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Line 9"/>
          <p:cNvSpPr/>
          <p:nvPr/>
        </p:nvSpPr>
        <p:spPr>
          <a:xfrm>
            <a:off x="1440000" y="2520000"/>
            <a:ext cx="1296000" cy="14400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10"/>
          <p:cNvSpPr/>
          <p:nvPr/>
        </p:nvSpPr>
        <p:spPr>
          <a:xfrm>
            <a:off x="0" y="2244600"/>
            <a:ext cx="1650960" cy="70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Spike sequence generated by SF represents a trended signal well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281" name="Line 11"/>
          <p:cNvSpPr/>
          <p:nvPr/>
        </p:nvSpPr>
        <p:spPr>
          <a:xfrm flipH="1" flipV="1">
            <a:off x="7560000" y="1944000"/>
            <a:ext cx="432000" cy="4320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12"/>
          <p:cNvSpPr/>
          <p:nvPr/>
        </p:nvSpPr>
        <p:spPr>
          <a:xfrm>
            <a:off x="7704000" y="2352600"/>
            <a:ext cx="1111680" cy="37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Only one parameter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283" name="CustomShape 13"/>
          <p:cNvSpPr/>
          <p:nvPr/>
        </p:nvSpPr>
        <p:spPr>
          <a:xfrm>
            <a:off x="5472000" y="1019880"/>
            <a:ext cx="4387680" cy="37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ce181e"/>
                </a:solidFill>
                <a:latin typeface="Arial"/>
                <a:ea typeface="DejaVu Sans"/>
              </a:rPr>
              <a:t>Uses the next available signal value and checks if the previous value (base) and an additional threshold is exceeded</a:t>
            </a:r>
            <a:endParaRPr b="0" lang="en-AU" sz="1200" spc="-1" strike="noStrike">
              <a:latin typeface="Arial"/>
            </a:endParaRPr>
          </a:p>
        </p:txBody>
      </p:sp>
      <p:pic>
        <p:nvPicPr>
          <p:cNvPr id="284" name="Picture 223" descr=""/>
          <p:cNvPicPr/>
          <p:nvPr/>
        </p:nvPicPr>
        <p:blipFill>
          <a:blip r:embed="rId4"/>
          <a:stretch/>
        </p:blipFill>
        <p:spPr>
          <a:xfrm>
            <a:off x="8291880" y="16560"/>
            <a:ext cx="1768680" cy="883080"/>
          </a:xfrm>
          <a:prstGeom prst="rect">
            <a:avLst/>
          </a:prstGeom>
          <a:ln>
            <a:noFill/>
          </a:ln>
        </p:spPr>
      </p:pic>
      <p:sp>
        <p:nvSpPr>
          <p:cNvPr id="285" name="Line 14"/>
          <p:cNvSpPr/>
          <p:nvPr/>
        </p:nvSpPr>
        <p:spPr>
          <a:xfrm flipH="1" flipV="1">
            <a:off x="7560000" y="2016000"/>
            <a:ext cx="648000" cy="3366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Line 15"/>
          <p:cNvSpPr/>
          <p:nvPr/>
        </p:nvSpPr>
        <p:spPr>
          <a:xfrm flipH="1" flipV="1">
            <a:off x="7848000" y="3024000"/>
            <a:ext cx="720000" cy="2160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Line 16"/>
          <p:cNvSpPr/>
          <p:nvPr/>
        </p:nvSpPr>
        <p:spPr>
          <a:xfrm flipH="1">
            <a:off x="7920000" y="3240000"/>
            <a:ext cx="648000" cy="2880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504000" y="226080"/>
            <a:ext cx="9065880" cy="94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ts val="6500"/>
              </a:lnSpc>
            </a:pPr>
            <a:r>
              <a:rPr b="1" lang="en-AU" sz="4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MW Encoding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289" name="CustomShape 2"/>
          <p:cNvSpPr/>
          <p:nvPr/>
        </p:nvSpPr>
        <p:spPr>
          <a:xfrm>
            <a:off x="140400" y="1265760"/>
            <a:ext cx="5254560" cy="136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AU" sz="1800" spc="-1" strike="noStrike">
              <a:latin typeface="Arial"/>
            </a:endParaRPr>
          </a:p>
        </p:txBody>
      </p:sp>
      <p:pic>
        <p:nvPicPr>
          <p:cNvPr id="290" name="Picture 138" descr=""/>
          <p:cNvPicPr/>
          <p:nvPr/>
        </p:nvPicPr>
        <p:blipFill>
          <a:blip r:embed="rId1"/>
          <a:stretch/>
        </p:blipFill>
        <p:spPr>
          <a:xfrm>
            <a:off x="5365440" y="1402920"/>
            <a:ext cx="3162240" cy="3668400"/>
          </a:xfrm>
          <a:prstGeom prst="rect">
            <a:avLst/>
          </a:prstGeom>
          <a:ln>
            <a:noFill/>
          </a:ln>
        </p:spPr>
      </p:pic>
      <p:sp>
        <p:nvSpPr>
          <p:cNvPr id="291" name="CustomShape 3"/>
          <p:cNvSpPr/>
          <p:nvPr/>
        </p:nvSpPr>
        <p:spPr>
          <a:xfrm>
            <a:off x="5616000" y="5076360"/>
            <a:ext cx="3090960" cy="59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Petro el al. 2020 (</a:t>
            </a:r>
            <a:r>
              <a:rPr b="1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Selection and Optimization of Temporal Spike Encoding Methods for Spiking Neural Networks</a:t>
            </a: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)</a:t>
            </a:r>
            <a:endParaRPr b="0" lang="en-AU" sz="1000" spc="-1" strike="noStrike">
              <a:latin typeface="Arial"/>
            </a:endParaRPr>
          </a:p>
        </p:txBody>
      </p:sp>
      <p:pic>
        <p:nvPicPr>
          <p:cNvPr id="292" name="Picture 140" descr=""/>
          <p:cNvPicPr/>
          <p:nvPr/>
        </p:nvPicPr>
        <p:blipFill>
          <a:blip r:embed="rId2"/>
          <a:stretch/>
        </p:blipFill>
        <p:spPr>
          <a:xfrm>
            <a:off x="36000" y="36000"/>
            <a:ext cx="1375200" cy="811440"/>
          </a:xfrm>
          <a:prstGeom prst="rect">
            <a:avLst/>
          </a:prstGeom>
          <a:ln>
            <a:noFill/>
          </a:ln>
        </p:spPr>
      </p:pic>
      <p:sp>
        <p:nvSpPr>
          <p:cNvPr id="293" name="CustomShape 4"/>
          <p:cNvSpPr/>
          <p:nvPr/>
        </p:nvSpPr>
        <p:spPr>
          <a:xfrm>
            <a:off x="335520" y="501840"/>
            <a:ext cx="103680" cy="60480"/>
          </a:xfrm>
          <a:prstGeom prst="rect">
            <a:avLst/>
          </a:prstGeom>
          <a:noFill/>
          <a:ln w="12600">
            <a:solidFill>
              <a:srgbClr val="1c3687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94" name="Picture 142" descr=""/>
          <p:cNvPicPr/>
          <p:nvPr/>
        </p:nvPicPr>
        <p:blipFill>
          <a:blip r:embed="rId3"/>
          <a:stretch/>
        </p:blipFill>
        <p:spPr>
          <a:xfrm>
            <a:off x="2125440" y="1044720"/>
            <a:ext cx="2498040" cy="4558320"/>
          </a:xfrm>
          <a:prstGeom prst="rect">
            <a:avLst/>
          </a:prstGeom>
          <a:ln>
            <a:noFill/>
          </a:ln>
        </p:spPr>
      </p:pic>
      <p:sp>
        <p:nvSpPr>
          <p:cNvPr id="295" name="Line 5"/>
          <p:cNvSpPr/>
          <p:nvPr/>
        </p:nvSpPr>
        <p:spPr>
          <a:xfrm>
            <a:off x="1620000" y="3456000"/>
            <a:ext cx="1008000" cy="2160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Line 6"/>
          <p:cNvSpPr/>
          <p:nvPr/>
        </p:nvSpPr>
        <p:spPr>
          <a:xfrm>
            <a:off x="1620000" y="1368000"/>
            <a:ext cx="1224000" cy="2880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7"/>
          <p:cNvSpPr/>
          <p:nvPr/>
        </p:nvSpPr>
        <p:spPr>
          <a:xfrm>
            <a:off x="468720" y="1044720"/>
            <a:ext cx="1074960" cy="53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MW follows a trended and smooth signal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298" name="CustomShape 8"/>
          <p:cNvSpPr/>
          <p:nvPr/>
        </p:nvSpPr>
        <p:spPr>
          <a:xfrm>
            <a:off x="468720" y="3240000"/>
            <a:ext cx="1218960" cy="53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Noise and sharp peak are reduced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299" name="Line 9"/>
          <p:cNvSpPr/>
          <p:nvPr/>
        </p:nvSpPr>
        <p:spPr>
          <a:xfrm flipH="1">
            <a:off x="7488000" y="3348000"/>
            <a:ext cx="432000" cy="3600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Line 10"/>
          <p:cNvSpPr/>
          <p:nvPr/>
        </p:nvSpPr>
        <p:spPr>
          <a:xfrm flipH="1" flipV="1">
            <a:off x="7344000" y="2268000"/>
            <a:ext cx="576000" cy="10800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11"/>
          <p:cNvSpPr/>
          <p:nvPr/>
        </p:nvSpPr>
        <p:spPr>
          <a:xfrm>
            <a:off x="7848720" y="3168720"/>
            <a:ext cx="1434960" cy="53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Moving baseline == moving average filter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302" name="Line 12"/>
          <p:cNvSpPr/>
          <p:nvPr/>
        </p:nvSpPr>
        <p:spPr>
          <a:xfrm flipH="1" flipV="1">
            <a:off x="6912000" y="1836000"/>
            <a:ext cx="648000" cy="3600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Line 13"/>
          <p:cNvSpPr/>
          <p:nvPr/>
        </p:nvSpPr>
        <p:spPr>
          <a:xfrm flipH="1" flipV="1">
            <a:off x="7344000" y="1764000"/>
            <a:ext cx="216360" cy="43236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14"/>
          <p:cNvSpPr/>
          <p:nvPr/>
        </p:nvSpPr>
        <p:spPr>
          <a:xfrm>
            <a:off x="7380000" y="2016000"/>
            <a:ext cx="1003680" cy="53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Take two parameters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305" name="CustomShape 15"/>
          <p:cNvSpPr/>
          <p:nvPr/>
        </p:nvSpPr>
        <p:spPr>
          <a:xfrm>
            <a:off x="5508720" y="1044720"/>
            <a:ext cx="3162960" cy="53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Uses a base which is defined by the mean of the previous signal in a time window</a:t>
            </a:r>
            <a:endParaRPr b="0" lang="en-AU" sz="1000" spc="-1" strike="noStrike">
              <a:latin typeface="Arial"/>
            </a:endParaRPr>
          </a:p>
        </p:txBody>
      </p:sp>
      <p:pic>
        <p:nvPicPr>
          <p:cNvPr id="306" name="Picture 245" descr=""/>
          <p:cNvPicPr/>
          <p:nvPr/>
        </p:nvPicPr>
        <p:blipFill>
          <a:blip r:embed="rId4"/>
          <a:stretch/>
        </p:blipFill>
        <p:spPr>
          <a:xfrm>
            <a:off x="8291880" y="16560"/>
            <a:ext cx="1768680" cy="883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504000" y="226080"/>
            <a:ext cx="9065880" cy="94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ts val="6500"/>
              </a:lnSpc>
            </a:pPr>
            <a:r>
              <a:rPr b="1" lang="en-AU" sz="4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BSA Encoding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308" name="CustomShape 2"/>
          <p:cNvSpPr/>
          <p:nvPr/>
        </p:nvSpPr>
        <p:spPr>
          <a:xfrm>
            <a:off x="140400" y="1157760"/>
            <a:ext cx="5254560" cy="162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3"/>
          <p:cNvSpPr/>
          <p:nvPr/>
        </p:nvSpPr>
        <p:spPr>
          <a:xfrm>
            <a:off x="5760000" y="5112000"/>
            <a:ext cx="3090960" cy="59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Petro el al. 2020 (</a:t>
            </a:r>
            <a:r>
              <a:rPr b="1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Selection and Optimization of Temporal Spike Encoding Methods for Spiking Neural Networks</a:t>
            </a: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)</a:t>
            </a:r>
            <a:endParaRPr b="0" lang="en-AU" sz="1000" spc="-1" strike="noStrike">
              <a:latin typeface="Arial"/>
            </a:endParaRPr>
          </a:p>
        </p:txBody>
      </p:sp>
      <p:pic>
        <p:nvPicPr>
          <p:cNvPr id="310" name="Picture 157" descr=""/>
          <p:cNvPicPr/>
          <p:nvPr/>
        </p:nvPicPr>
        <p:blipFill>
          <a:blip r:embed="rId1"/>
          <a:stretch/>
        </p:blipFill>
        <p:spPr>
          <a:xfrm>
            <a:off x="5616000" y="1439280"/>
            <a:ext cx="3162600" cy="3667680"/>
          </a:xfrm>
          <a:prstGeom prst="rect">
            <a:avLst/>
          </a:prstGeom>
          <a:ln>
            <a:noFill/>
          </a:ln>
        </p:spPr>
      </p:pic>
      <p:pic>
        <p:nvPicPr>
          <p:cNvPr id="311" name="Picture 158" descr=""/>
          <p:cNvPicPr/>
          <p:nvPr/>
        </p:nvPicPr>
        <p:blipFill>
          <a:blip r:embed="rId2"/>
          <a:stretch/>
        </p:blipFill>
        <p:spPr>
          <a:xfrm>
            <a:off x="36000" y="36000"/>
            <a:ext cx="1375200" cy="811440"/>
          </a:xfrm>
          <a:prstGeom prst="rect">
            <a:avLst/>
          </a:prstGeom>
          <a:ln>
            <a:noFill/>
          </a:ln>
        </p:spPr>
      </p:pic>
      <p:sp>
        <p:nvSpPr>
          <p:cNvPr id="312" name="CustomShape 4"/>
          <p:cNvSpPr/>
          <p:nvPr/>
        </p:nvSpPr>
        <p:spPr>
          <a:xfrm>
            <a:off x="1055520" y="498960"/>
            <a:ext cx="103680" cy="60480"/>
          </a:xfrm>
          <a:prstGeom prst="rect">
            <a:avLst/>
          </a:prstGeom>
          <a:noFill/>
          <a:ln w="12600">
            <a:solidFill>
              <a:srgbClr val="1c368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Line 5"/>
          <p:cNvSpPr/>
          <p:nvPr/>
        </p:nvSpPr>
        <p:spPr>
          <a:xfrm flipH="1" flipV="1">
            <a:off x="6840000" y="1800000"/>
            <a:ext cx="216000" cy="3600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Line 6"/>
          <p:cNvSpPr/>
          <p:nvPr/>
        </p:nvSpPr>
        <p:spPr>
          <a:xfrm flipV="1">
            <a:off x="7056000" y="1800000"/>
            <a:ext cx="216000" cy="3600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7"/>
          <p:cNvSpPr/>
          <p:nvPr/>
        </p:nvSpPr>
        <p:spPr>
          <a:xfrm>
            <a:off x="7562520" y="2088000"/>
            <a:ext cx="1003680" cy="53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Take two parameters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316" name="Line 8"/>
          <p:cNvSpPr/>
          <p:nvPr/>
        </p:nvSpPr>
        <p:spPr>
          <a:xfrm flipH="1">
            <a:off x="7848000" y="3024000"/>
            <a:ext cx="288000" cy="2880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Line 9"/>
          <p:cNvSpPr/>
          <p:nvPr/>
        </p:nvSpPr>
        <p:spPr>
          <a:xfrm flipH="1">
            <a:off x="7848000" y="3024000"/>
            <a:ext cx="288000" cy="5040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10"/>
          <p:cNvSpPr/>
          <p:nvPr/>
        </p:nvSpPr>
        <p:spPr>
          <a:xfrm>
            <a:off x="7848000" y="2628000"/>
            <a:ext cx="1256400" cy="75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At each timstamp an error is calculated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319" name="Line 11"/>
          <p:cNvSpPr/>
          <p:nvPr/>
        </p:nvSpPr>
        <p:spPr>
          <a:xfrm flipH="1" flipV="1">
            <a:off x="6696000" y="3960000"/>
            <a:ext cx="1080000" cy="720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12"/>
          <p:cNvSpPr/>
          <p:nvPr/>
        </p:nvSpPr>
        <p:spPr>
          <a:xfrm>
            <a:off x="7632000" y="3780720"/>
            <a:ext cx="1219680" cy="53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Produce unipolar events</a:t>
            </a:r>
            <a:endParaRPr b="0" lang="en-AU" sz="1000" spc="-1" strike="noStrike">
              <a:latin typeface="Arial"/>
            </a:endParaRPr>
          </a:p>
        </p:txBody>
      </p:sp>
      <p:pic>
        <p:nvPicPr>
          <p:cNvPr id="321" name="Picture 168" descr=""/>
          <p:cNvPicPr/>
          <p:nvPr/>
        </p:nvPicPr>
        <p:blipFill>
          <a:blip r:embed="rId3"/>
          <a:stretch/>
        </p:blipFill>
        <p:spPr>
          <a:xfrm>
            <a:off x="2126160" y="1045080"/>
            <a:ext cx="2497320" cy="4557600"/>
          </a:xfrm>
          <a:prstGeom prst="rect">
            <a:avLst/>
          </a:prstGeom>
          <a:ln>
            <a:noFill/>
          </a:ln>
        </p:spPr>
      </p:pic>
      <p:sp>
        <p:nvSpPr>
          <p:cNvPr id="322" name="Line 13"/>
          <p:cNvSpPr/>
          <p:nvPr/>
        </p:nvSpPr>
        <p:spPr>
          <a:xfrm flipV="1">
            <a:off x="1366200" y="1224000"/>
            <a:ext cx="1873800" cy="2880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Line 14"/>
          <p:cNvSpPr/>
          <p:nvPr/>
        </p:nvSpPr>
        <p:spPr>
          <a:xfrm>
            <a:off x="1296000" y="3456000"/>
            <a:ext cx="1944000" cy="720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15"/>
          <p:cNvSpPr/>
          <p:nvPr/>
        </p:nvSpPr>
        <p:spPr>
          <a:xfrm>
            <a:off x="72000" y="1272960"/>
            <a:ext cx="1291680" cy="75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Error at high platea with poorly scaled coefficient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325" name="CustomShape 16"/>
          <p:cNvSpPr/>
          <p:nvPr/>
        </p:nvSpPr>
        <p:spPr>
          <a:xfrm>
            <a:off x="72000" y="3036960"/>
            <a:ext cx="1291680" cy="75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High plateau error disapears with well-scaled coefficients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326" name="CustomShape 17"/>
          <p:cNvSpPr/>
          <p:nvPr/>
        </p:nvSpPr>
        <p:spPr>
          <a:xfrm>
            <a:off x="5508000" y="1080000"/>
            <a:ext cx="3631680" cy="53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Makes the decision to spike comparing an errors measure to a threshold, but can only process inputs of a specific range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327" name="Line 18"/>
          <p:cNvSpPr/>
          <p:nvPr/>
        </p:nvSpPr>
        <p:spPr>
          <a:xfrm flipH="1" flipV="1">
            <a:off x="6840000" y="1872000"/>
            <a:ext cx="936000" cy="2880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Line 19"/>
          <p:cNvSpPr/>
          <p:nvPr/>
        </p:nvSpPr>
        <p:spPr>
          <a:xfrm flipH="1" flipV="1">
            <a:off x="7272000" y="1800000"/>
            <a:ext cx="504000" cy="3600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Line 20"/>
          <p:cNvSpPr/>
          <p:nvPr/>
        </p:nvSpPr>
        <p:spPr>
          <a:xfrm flipH="1">
            <a:off x="7632000" y="2808000"/>
            <a:ext cx="360000" cy="4320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Line 21"/>
          <p:cNvSpPr/>
          <p:nvPr/>
        </p:nvSpPr>
        <p:spPr>
          <a:xfrm flipH="1">
            <a:off x="7848000" y="2808000"/>
            <a:ext cx="144000" cy="6480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1" name="Picture 270" descr=""/>
          <p:cNvPicPr/>
          <p:nvPr/>
        </p:nvPicPr>
        <p:blipFill>
          <a:blip r:embed="rId4"/>
          <a:stretch/>
        </p:blipFill>
        <p:spPr>
          <a:xfrm>
            <a:off x="8291880" y="16560"/>
            <a:ext cx="1768680" cy="883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504000" y="226080"/>
            <a:ext cx="9065880" cy="94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2"/>
          <p:cNvSpPr/>
          <p:nvPr/>
        </p:nvSpPr>
        <p:spPr>
          <a:xfrm>
            <a:off x="504000" y="-61920"/>
            <a:ext cx="9065880" cy="94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4" name="Picture 125" descr=""/>
          <p:cNvPicPr/>
          <p:nvPr/>
        </p:nvPicPr>
        <p:blipFill>
          <a:blip r:embed="rId1"/>
          <a:stretch/>
        </p:blipFill>
        <p:spPr>
          <a:xfrm>
            <a:off x="8291880" y="16560"/>
            <a:ext cx="1768680" cy="883080"/>
          </a:xfrm>
          <a:prstGeom prst="rect">
            <a:avLst/>
          </a:prstGeom>
          <a:ln>
            <a:noFill/>
          </a:ln>
        </p:spPr>
      </p:pic>
      <p:pic>
        <p:nvPicPr>
          <p:cNvPr id="165" name="Picture 126" descr=""/>
          <p:cNvPicPr/>
          <p:nvPr/>
        </p:nvPicPr>
        <p:blipFill>
          <a:blip r:embed="rId2"/>
          <a:stretch/>
        </p:blipFill>
        <p:spPr>
          <a:xfrm>
            <a:off x="107280" y="216000"/>
            <a:ext cx="8315280" cy="2140200"/>
          </a:xfrm>
          <a:prstGeom prst="rect">
            <a:avLst/>
          </a:prstGeom>
          <a:ln>
            <a:noFill/>
          </a:ln>
        </p:spPr>
      </p:pic>
      <p:sp>
        <p:nvSpPr>
          <p:cNvPr id="166" name="CustomShape 3"/>
          <p:cNvSpPr/>
          <p:nvPr/>
        </p:nvSpPr>
        <p:spPr>
          <a:xfrm>
            <a:off x="72000" y="2700000"/>
            <a:ext cx="4678560" cy="179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6500"/>
              </a:lnSpc>
            </a:pPr>
            <a:r>
              <a:rPr b="1" lang="en-AU" sz="3600" spc="-1" strike="noStrike">
                <a:solidFill>
                  <a:srgbClr val="fe7073"/>
                </a:solidFill>
                <a:latin typeface="Arial Black"/>
                <a:ea typeface="DejaVu Sans"/>
              </a:rPr>
              <a:t>Why we chose this paper?</a:t>
            </a:r>
            <a:endParaRPr b="0" lang="en-AU" sz="3600" spc="-1" strike="noStrike">
              <a:latin typeface="Arial"/>
            </a:endParaRPr>
          </a:p>
        </p:txBody>
      </p:sp>
      <p:sp>
        <p:nvSpPr>
          <p:cNvPr id="167" name="CustomShape 4"/>
          <p:cNvSpPr/>
          <p:nvPr/>
        </p:nvSpPr>
        <p:spPr>
          <a:xfrm>
            <a:off x="4320000" y="2736000"/>
            <a:ext cx="5542560" cy="179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6500"/>
              </a:lnSpc>
            </a:pPr>
            <a:r>
              <a:rPr b="1" lang="en-AU" sz="3600" spc="-1" strike="noStrike">
                <a:solidFill>
                  <a:srgbClr val="fe7073"/>
                </a:solidFill>
                <a:latin typeface="Arial Black"/>
                <a:ea typeface="DejaVu Sans"/>
              </a:rPr>
              <a:t>Why this paper is important?</a:t>
            </a:r>
            <a:endParaRPr b="0" lang="en-AU" sz="3600" spc="-1" strike="noStrike">
              <a:latin typeface="Arial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3"/>
          <a:stretch/>
        </p:blipFill>
        <p:spPr>
          <a:xfrm>
            <a:off x="216000" y="2137680"/>
            <a:ext cx="1971360" cy="571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-396000" y="-205920"/>
            <a:ext cx="9065880" cy="94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ts val="6500"/>
              </a:lnSpc>
            </a:pPr>
            <a:r>
              <a:rPr b="1" lang="en-AU" sz="18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Observations on Biological Plausibility for Temporal Coding </a:t>
            </a:r>
            <a:endParaRPr b="0" lang="en-AU" sz="1800" spc="-1" strike="noStrike">
              <a:latin typeface="Arial"/>
            </a:endParaRPr>
          </a:p>
        </p:txBody>
      </p:sp>
      <p:pic>
        <p:nvPicPr>
          <p:cNvPr id="333" name="Picture 272" descr=""/>
          <p:cNvPicPr/>
          <p:nvPr/>
        </p:nvPicPr>
        <p:blipFill>
          <a:blip r:embed="rId1"/>
          <a:stretch/>
        </p:blipFill>
        <p:spPr>
          <a:xfrm>
            <a:off x="475200" y="1224000"/>
            <a:ext cx="8738280" cy="3885480"/>
          </a:xfrm>
          <a:prstGeom prst="rect">
            <a:avLst/>
          </a:prstGeom>
          <a:ln>
            <a:noFill/>
          </a:ln>
        </p:spPr>
      </p:pic>
      <p:pic>
        <p:nvPicPr>
          <p:cNvPr id="334" name="Picture 273" descr=""/>
          <p:cNvPicPr/>
          <p:nvPr/>
        </p:nvPicPr>
        <p:blipFill>
          <a:blip r:embed="rId2"/>
          <a:stretch/>
        </p:blipFill>
        <p:spPr>
          <a:xfrm>
            <a:off x="8291880" y="16560"/>
            <a:ext cx="1768680" cy="883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-396000" y="-205920"/>
            <a:ext cx="9065880" cy="94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ts val="6500"/>
              </a:lnSpc>
            </a:pPr>
            <a:r>
              <a:rPr b="1" lang="en-AU" sz="18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Summary and Comparison of Encoding Methods</a:t>
            </a:r>
            <a:endParaRPr b="0" lang="en-AU" sz="1800" spc="-1" strike="noStrike">
              <a:latin typeface="Arial"/>
            </a:endParaRPr>
          </a:p>
        </p:txBody>
      </p:sp>
      <p:pic>
        <p:nvPicPr>
          <p:cNvPr id="336" name="Picture 273" descr=""/>
          <p:cNvPicPr/>
          <p:nvPr/>
        </p:nvPicPr>
        <p:blipFill>
          <a:blip r:embed="rId1"/>
          <a:stretch/>
        </p:blipFill>
        <p:spPr>
          <a:xfrm>
            <a:off x="8291880" y="16560"/>
            <a:ext cx="1768680" cy="883080"/>
          </a:xfrm>
          <a:prstGeom prst="rect">
            <a:avLst/>
          </a:prstGeom>
          <a:ln>
            <a:noFill/>
          </a:ln>
        </p:spPr>
      </p:pic>
      <p:pic>
        <p:nvPicPr>
          <p:cNvPr id="337" name="" descr=""/>
          <p:cNvPicPr/>
          <p:nvPr/>
        </p:nvPicPr>
        <p:blipFill>
          <a:blip r:embed="rId2"/>
          <a:stretch/>
        </p:blipFill>
        <p:spPr>
          <a:xfrm>
            <a:off x="1728000" y="770760"/>
            <a:ext cx="6767640" cy="4802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Picture 177" descr=""/>
          <p:cNvPicPr/>
          <p:nvPr/>
        </p:nvPicPr>
        <p:blipFill>
          <a:blip r:embed="rId1"/>
          <a:stretch/>
        </p:blipFill>
        <p:spPr>
          <a:xfrm>
            <a:off x="360000" y="144000"/>
            <a:ext cx="8923680" cy="5275080"/>
          </a:xfrm>
          <a:prstGeom prst="rect">
            <a:avLst/>
          </a:prstGeom>
          <a:ln>
            <a:noFill/>
          </a:ln>
        </p:spPr>
      </p:pic>
      <p:sp>
        <p:nvSpPr>
          <p:cNvPr id="339" name="CustomShape 1"/>
          <p:cNvSpPr/>
          <p:nvPr/>
        </p:nvSpPr>
        <p:spPr>
          <a:xfrm>
            <a:off x="504000" y="226080"/>
            <a:ext cx="9065880" cy="94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2"/>
          <p:cNvSpPr/>
          <p:nvPr/>
        </p:nvSpPr>
        <p:spPr>
          <a:xfrm>
            <a:off x="504000" y="-61920"/>
            <a:ext cx="9065880" cy="94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3"/>
          <p:cNvSpPr/>
          <p:nvPr/>
        </p:nvSpPr>
        <p:spPr>
          <a:xfrm>
            <a:off x="3312000" y="2304000"/>
            <a:ext cx="2443680" cy="1363680"/>
          </a:xfrm>
          <a:prstGeom prst="rect">
            <a:avLst/>
          </a:prstGeom>
          <a:noFill/>
          <a:ln w="3816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42" name="Picture 278" descr=""/>
          <p:cNvPicPr/>
          <p:nvPr/>
        </p:nvPicPr>
        <p:blipFill>
          <a:blip r:embed="rId2"/>
          <a:stretch/>
        </p:blipFill>
        <p:spPr>
          <a:xfrm>
            <a:off x="8291880" y="16560"/>
            <a:ext cx="1768680" cy="883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"/>
          <p:cNvSpPr/>
          <p:nvPr/>
        </p:nvSpPr>
        <p:spPr>
          <a:xfrm>
            <a:off x="504000" y="226080"/>
            <a:ext cx="9065880" cy="94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ts val="6500"/>
              </a:lnSpc>
            </a:pPr>
            <a:r>
              <a:rPr b="1" lang="en-AU" sz="32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Correlation and Synchrony </a:t>
            </a:r>
            <a:endParaRPr b="0" lang="en-AU" sz="3200" spc="-1" strike="noStrike">
              <a:latin typeface="Arial"/>
            </a:endParaRPr>
          </a:p>
        </p:txBody>
      </p:sp>
      <p:pic>
        <p:nvPicPr>
          <p:cNvPr id="344" name="Picture 182" descr=""/>
          <p:cNvPicPr/>
          <p:nvPr/>
        </p:nvPicPr>
        <p:blipFill>
          <a:blip r:embed="rId1"/>
          <a:stretch/>
        </p:blipFill>
        <p:spPr>
          <a:xfrm>
            <a:off x="26280" y="36000"/>
            <a:ext cx="1375200" cy="811440"/>
          </a:xfrm>
          <a:prstGeom prst="rect">
            <a:avLst/>
          </a:prstGeom>
          <a:ln>
            <a:noFill/>
          </a:ln>
        </p:spPr>
      </p:pic>
      <p:sp>
        <p:nvSpPr>
          <p:cNvPr id="345" name="CustomShape 2"/>
          <p:cNvSpPr/>
          <p:nvPr/>
        </p:nvSpPr>
        <p:spPr>
          <a:xfrm>
            <a:off x="469800" y="491760"/>
            <a:ext cx="136080" cy="85680"/>
          </a:xfrm>
          <a:prstGeom prst="rect">
            <a:avLst/>
          </a:prstGeom>
          <a:noFill/>
          <a:ln w="12600">
            <a:solidFill>
              <a:srgbClr val="1c368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3"/>
          <p:cNvSpPr/>
          <p:nvPr/>
        </p:nvSpPr>
        <p:spPr>
          <a:xfrm>
            <a:off x="4825440" y="5254200"/>
            <a:ext cx="3738960" cy="59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ce181e"/>
                </a:solidFill>
                <a:latin typeface="Arial"/>
                <a:ea typeface="DejaVu Sans"/>
              </a:rPr>
              <a:t>https://lcnwww.epfl.ch/gerstner/SPNM/node8.html</a:t>
            </a:r>
            <a:endParaRPr b="0" lang="en-AU" sz="1200" spc="-1" strike="noStrike">
              <a:latin typeface="Arial"/>
            </a:endParaRPr>
          </a:p>
        </p:txBody>
      </p:sp>
      <p:pic>
        <p:nvPicPr>
          <p:cNvPr id="347" name="Picture 185" descr=""/>
          <p:cNvPicPr/>
          <p:nvPr/>
        </p:nvPicPr>
        <p:blipFill>
          <a:blip r:embed="rId2"/>
          <a:stretch/>
        </p:blipFill>
        <p:spPr>
          <a:xfrm>
            <a:off x="4464000" y="1188000"/>
            <a:ext cx="4482360" cy="4082400"/>
          </a:xfrm>
          <a:prstGeom prst="rect">
            <a:avLst/>
          </a:prstGeom>
          <a:ln>
            <a:noFill/>
          </a:ln>
        </p:spPr>
      </p:pic>
      <p:sp>
        <p:nvSpPr>
          <p:cNvPr id="348" name="Line 4"/>
          <p:cNvSpPr/>
          <p:nvPr/>
        </p:nvSpPr>
        <p:spPr>
          <a:xfrm flipH="1" flipV="1">
            <a:off x="8028000" y="1944000"/>
            <a:ext cx="1008000" cy="46944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5"/>
          <p:cNvSpPr/>
          <p:nvPr/>
        </p:nvSpPr>
        <p:spPr>
          <a:xfrm>
            <a:off x="8604000" y="2413440"/>
            <a:ext cx="1148400" cy="53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‘</a:t>
            </a: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Belonging together’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350" name="CustomShape 6"/>
          <p:cNvSpPr/>
          <p:nvPr/>
        </p:nvSpPr>
        <p:spPr>
          <a:xfrm>
            <a:off x="4205160" y="1728000"/>
            <a:ext cx="570960" cy="28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N1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351" name="CustomShape 7"/>
          <p:cNvSpPr/>
          <p:nvPr/>
        </p:nvSpPr>
        <p:spPr>
          <a:xfrm>
            <a:off x="4205160" y="2088000"/>
            <a:ext cx="570960" cy="28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N2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352" name="CustomShape 8"/>
          <p:cNvSpPr/>
          <p:nvPr/>
        </p:nvSpPr>
        <p:spPr>
          <a:xfrm>
            <a:off x="4205160" y="2448000"/>
            <a:ext cx="570960" cy="28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N3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353" name="CustomShape 9"/>
          <p:cNvSpPr/>
          <p:nvPr/>
        </p:nvSpPr>
        <p:spPr>
          <a:xfrm>
            <a:off x="4205160" y="2844000"/>
            <a:ext cx="570960" cy="28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N4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354" name="CustomShape 10"/>
          <p:cNvSpPr/>
          <p:nvPr/>
        </p:nvSpPr>
        <p:spPr>
          <a:xfrm>
            <a:off x="4205160" y="3204000"/>
            <a:ext cx="570960" cy="28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N5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355" name="CustomShape 11"/>
          <p:cNvSpPr/>
          <p:nvPr/>
        </p:nvSpPr>
        <p:spPr>
          <a:xfrm>
            <a:off x="4205160" y="3636000"/>
            <a:ext cx="570960" cy="28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N6</a:t>
            </a:r>
            <a:endParaRPr b="0" lang="en-AU" sz="1000" spc="-1" strike="noStrike">
              <a:latin typeface="Arial"/>
            </a:endParaRPr>
          </a:p>
        </p:txBody>
      </p:sp>
      <p:pic>
        <p:nvPicPr>
          <p:cNvPr id="356" name="Picture 194" descr=""/>
          <p:cNvPicPr/>
          <p:nvPr/>
        </p:nvPicPr>
        <p:blipFill>
          <a:blip r:embed="rId3"/>
          <a:stretch/>
        </p:blipFill>
        <p:spPr>
          <a:xfrm>
            <a:off x="504000" y="1461600"/>
            <a:ext cx="3668400" cy="3349080"/>
          </a:xfrm>
          <a:prstGeom prst="rect">
            <a:avLst/>
          </a:prstGeom>
          <a:ln>
            <a:noFill/>
          </a:ln>
        </p:spPr>
      </p:pic>
      <p:sp>
        <p:nvSpPr>
          <p:cNvPr id="357" name="CustomShape 12"/>
          <p:cNvSpPr/>
          <p:nvPr/>
        </p:nvSpPr>
        <p:spPr>
          <a:xfrm>
            <a:off x="757440" y="5074200"/>
            <a:ext cx="3738960" cy="59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ce181e"/>
                </a:solidFill>
                <a:latin typeface="Arial"/>
                <a:ea typeface="DejaVu Sans"/>
              </a:rPr>
              <a:t>http://www.scholarpedia.org/article/Measures_of_spike_train_synchrony</a:t>
            </a:r>
            <a:endParaRPr b="0" lang="en-AU" sz="1200" spc="-1" strike="noStrike">
              <a:latin typeface="Arial"/>
            </a:endParaRPr>
          </a:p>
        </p:txBody>
      </p:sp>
      <p:pic>
        <p:nvPicPr>
          <p:cNvPr id="358" name="Picture 294" descr=""/>
          <p:cNvPicPr/>
          <p:nvPr/>
        </p:nvPicPr>
        <p:blipFill>
          <a:blip r:embed="rId4"/>
          <a:stretch/>
        </p:blipFill>
        <p:spPr>
          <a:xfrm>
            <a:off x="8291880" y="16560"/>
            <a:ext cx="1768680" cy="883080"/>
          </a:xfrm>
          <a:prstGeom prst="rect">
            <a:avLst/>
          </a:prstGeom>
          <a:ln>
            <a:noFill/>
          </a:ln>
        </p:spPr>
      </p:pic>
      <p:sp>
        <p:nvSpPr>
          <p:cNvPr id="359" name="Line 13"/>
          <p:cNvSpPr/>
          <p:nvPr/>
        </p:nvSpPr>
        <p:spPr>
          <a:xfrm flipH="1" flipV="1">
            <a:off x="8064000" y="2340000"/>
            <a:ext cx="792000" cy="2160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Line 14"/>
          <p:cNvSpPr/>
          <p:nvPr/>
        </p:nvSpPr>
        <p:spPr>
          <a:xfrm flipH="1" flipV="1">
            <a:off x="8028000" y="2304000"/>
            <a:ext cx="828000" cy="216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TextShape 15"/>
          <p:cNvSpPr txBox="1"/>
          <p:nvPr/>
        </p:nvSpPr>
        <p:spPr>
          <a:xfrm>
            <a:off x="325440" y="1188000"/>
            <a:ext cx="4426560" cy="232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AU" sz="1000" spc="-1" strike="noStrike">
                <a:solidFill>
                  <a:srgbClr val="ce181e"/>
                </a:solidFill>
                <a:latin typeface="Arial"/>
              </a:rPr>
              <a:t>The number of appearances of a spike in X shortly after a spike in Y </a:t>
            </a:r>
            <a:endParaRPr b="0" lang="en-AU" sz="1000" spc="-1" strike="noStrike">
              <a:solidFill>
                <a:srgbClr val="ce181e"/>
              </a:solidFill>
              <a:latin typeface="Arial"/>
            </a:endParaRPr>
          </a:p>
        </p:txBody>
      </p:sp>
      <p:sp>
        <p:nvSpPr>
          <p:cNvPr id="362" name="Line 16"/>
          <p:cNvSpPr/>
          <p:nvPr/>
        </p:nvSpPr>
        <p:spPr>
          <a:xfrm>
            <a:off x="504000" y="1420560"/>
            <a:ext cx="360000" cy="4514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>
            <a:off x="504000" y="-25920"/>
            <a:ext cx="9065880" cy="94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ts val="6500"/>
              </a:lnSpc>
            </a:pPr>
            <a:r>
              <a:rPr b="1" lang="en-AU" sz="32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Correlation and Synchrony</a:t>
            </a:r>
            <a:r>
              <a:rPr b="0" lang="en-AU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AU" sz="2800" spc="-1" strike="noStrike">
              <a:latin typeface="Arial"/>
            </a:endParaRPr>
          </a:p>
        </p:txBody>
      </p:sp>
      <p:pic>
        <p:nvPicPr>
          <p:cNvPr id="364" name="Picture 197" descr=""/>
          <p:cNvPicPr/>
          <p:nvPr/>
        </p:nvPicPr>
        <p:blipFill>
          <a:blip r:embed="rId1"/>
          <a:stretch/>
        </p:blipFill>
        <p:spPr>
          <a:xfrm>
            <a:off x="36000" y="36000"/>
            <a:ext cx="1375200" cy="811440"/>
          </a:xfrm>
          <a:prstGeom prst="rect">
            <a:avLst/>
          </a:prstGeom>
          <a:ln>
            <a:noFill/>
          </a:ln>
        </p:spPr>
      </p:pic>
      <p:sp>
        <p:nvSpPr>
          <p:cNvPr id="365" name="CustomShape 2"/>
          <p:cNvSpPr/>
          <p:nvPr/>
        </p:nvSpPr>
        <p:spPr>
          <a:xfrm>
            <a:off x="479520" y="491760"/>
            <a:ext cx="136080" cy="85680"/>
          </a:xfrm>
          <a:prstGeom prst="rect">
            <a:avLst/>
          </a:prstGeom>
          <a:noFill/>
          <a:ln w="12600">
            <a:solidFill>
              <a:srgbClr val="1c368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CustomShape 3"/>
          <p:cNvSpPr/>
          <p:nvPr/>
        </p:nvSpPr>
        <p:spPr>
          <a:xfrm>
            <a:off x="2304000" y="5230440"/>
            <a:ext cx="6332400" cy="59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Tchumatchenko el al. 2011 (</a:t>
            </a:r>
            <a:r>
              <a:rPr b="1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Spike Correlations – What Can They Tell About Synchrony?</a:t>
            </a: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)</a:t>
            </a:r>
            <a:endParaRPr b="0" lang="en-AU" sz="1000" spc="-1" strike="noStrike">
              <a:latin typeface="Arial"/>
            </a:endParaRPr>
          </a:p>
        </p:txBody>
      </p:sp>
      <p:pic>
        <p:nvPicPr>
          <p:cNvPr id="367" name="Picture 200" descr=""/>
          <p:cNvPicPr/>
          <p:nvPr/>
        </p:nvPicPr>
        <p:blipFill>
          <a:blip r:embed="rId2"/>
          <a:stretch/>
        </p:blipFill>
        <p:spPr>
          <a:xfrm>
            <a:off x="1767960" y="1009440"/>
            <a:ext cx="6364440" cy="4170960"/>
          </a:xfrm>
          <a:prstGeom prst="rect">
            <a:avLst/>
          </a:prstGeom>
          <a:ln>
            <a:noFill/>
          </a:ln>
        </p:spPr>
      </p:pic>
      <p:sp>
        <p:nvSpPr>
          <p:cNvPr id="368" name="Line 4"/>
          <p:cNvSpPr/>
          <p:nvPr/>
        </p:nvSpPr>
        <p:spPr>
          <a:xfrm flipH="1">
            <a:off x="6624000" y="2232000"/>
            <a:ext cx="1944000" cy="2160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5"/>
          <p:cNvSpPr/>
          <p:nvPr/>
        </p:nvSpPr>
        <p:spPr>
          <a:xfrm>
            <a:off x="8136000" y="1620360"/>
            <a:ext cx="1869120" cy="82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AU" sz="1300" spc="-1" strike="noStrike">
                <a:solidFill>
                  <a:srgbClr val="ce181e"/>
                </a:solidFill>
                <a:latin typeface="Arial"/>
                <a:ea typeface="DejaVu Sans"/>
              </a:rPr>
              <a:t>spike groups with a relative short ISI represent specific input patterns</a:t>
            </a:r>
            <a:endParaRPr b="0" lang="en-AU" sz="1300" spc="-1" strike="noStrike">
              <a:latin typeface="Arial"/>
            </a:endParaRPr>
          </a:p>
        </p:txBody>
      </p:sp>
      <p:pic>
        <p:nvPicPr>
          <p:cNvPr id="370" name="Picture 303" descr=""/>
          <p:cNvPicPr/>
          <p:nvPr/>
        </p:nvPicPr>
        <p:blipFill>
          <a:blip r:embed="rId3"/>
          <a:stretch/>
        </p:blipFill>
        <p:spPr>
          <a:xfrm>
            <a:off x="8291880" y="16560"/>
            <a:ext cx="1768680" cy="883080"/>
          </a:xfrm>
          <a:prstGeom prst="rect">
            <a:avLst/>
          </a:prstGeom>
          <a:ln>
            <a:noFill/>
          </a:ln>
        </p:spPr>
      </p:pic>
      <p:sp>
        <p:nvSpPr>
          <p:cNvPr id="371" name="Line 6"/>
          <p:cNvSpPr/>
          <p:nvPr/>
        </p:nvSpPr>
        <p:spPr>
          <a:xfrm flipH="1">
            <a:off x="6552000" y="2088000"/>
            <a:ext cx="1728000" cy="432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Line 7"/>
          <p:cNvSpPr/>
          <p:nvPr/>
        </p:nvSpPr>
        <p:spPr>
          <a:xfrm flipH="1" flipV="1">
            <a:off x="6192000" y="1728000"/>
            <a:ext cx="2088000" cy="360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Line 8"/>
          <p:cNvSpPr/>
          <p:nvPr/>
        </p:nvSpPr>
        <p:spPr>
          <a:xfrm flipH="1">
            <a:off x="7056000" y="2088000"/>
            <a:ext cx="122400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1"/>
          <p:cNvSpPr/>
          <p:nvPr/>
        </p:nvSpPr>
        <p:spPr>
          <a:xfrm>
            <a:off x="396000" y="-205920"/>
            <a:ext cx="9065880" cy="94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ts val="6500"/>
              </a:lnSpc>
            </a:pPr>
            <a:r>
              <a:rPr b="1" lang="en-AU" sz="18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Sparse distributed representations (Sparse Coding)</a:t>
            </a:r>
            <a:endParaRPr b="0" lang="en-AU" sz="1800" spc="-1" strike="noStrike">
              <a:latin typeface="Arial"/>
            </a:endParaRPr>
          </a:p>
        </p:txBody>
      </p:sp>
      <p:pic>
        <p:nvPicPr>
          <p:cNvPr id="375" name="Picture 204" descr=""/>
          <p:cNvPicPr/>
          <p:nvPr/>
        </p:nvPicPr>
        <p:blipFill>
          <a:blip r:embed="rId1"/>
          <a:stretch/>
        </p:blipFill>
        <p:spPr>
          <a:xfrm>
            <a:off x="26280" y="36000"/>
            <a:ext cx="1375200" cy="811440"/>
          </a:xfrm>
          <a:prstGeom prst="rect">
            <a:avLst/>
          </a:prstGeom>
          <a:ln>
            <a:noFill/>
          </a:ln>
        </p:spPr>
      </p:pic>
      <p:sp>
        <p:nvSpPr>
          <p:cNvPr id="376" name="CustomShape 2"/>
          <p:cNvSpPr/>
          <p:nvPr/>
        </p:nvSpPr>
        <p:spPr>
          <a:xfrm>
            <a:off x="469800" y="491760"/>
            <a:ext cx="136080" cy="85680"/>
          </a:xfrm>
          <a:prstGeom prst="rect">
            <a:avLst/>
          </a:prstGeom>
          <a:noFill/>
          <a:ln w="12600">
            <a:solidFill>
              <a:srgbClr val="1c3687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77" name="Picture 206" descr=""/>
          <p:cNvPicPr/>
          <p:nvPr/>
        </p:nvPicPr>
        <p:blipFill>
          <a:blip r:embed="rId2"/>
          <a:stretch/>
        </p:blipFill>
        <p:spPr>
          <a:xfrm>
            <a:off x="1080000" y="1584000"/>
            <a:ext cx="7777440" cy="3424680"/>
          </a:xfrm>
          <a:prstGeom prst="rect">
            <a:avLst/>
          </a:prstGeom>
          <a:ln>
            <a:noFill/>
          </a:ln>
        </p:spPr>
      </p:pic>
      <p:sp>
        <p:nvSpPr>
          <p:cNvPr id="378" name="CustomShape 3"/>
          <p:cNvSpPr/>
          <p:nvPr/>
        </p:nvSpPr>
        <p:spPr>
          <a:xfrm>
            <a:off x="3421080" y="5336640"/>
            <a:ext cx="3738960" cy="59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Olshausen el at. 2004 (</a:t>
            </a:r>
            <a:r>
              <a:rPr b="1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Sparse coding of sensory inputs</a:t>
            </a:r>
            <a:r>
              <a:rPr b="0" lang="en-AU" sz="1000" spc="-1" strike="noStrike">
                <a:solidFill>
                  <a:srgbClr val="ce181e"/>
                </a:solidFill>
                <a:latin typeface="Arial"/>
                <a:ea typeface="DejaVu Sans"/>
              </a:rPr>
              <a:t>)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379" name="Line 4"/>
          <p:cNvSpPr/>
          <p:nvPr/>
        </p:nvSpPr>
        <p:spPr>
          <a:xfrm>
            <a:off x="864000" y="1512000"/>
            <a:ext cx="216000" cy="13680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5"/>
          <p:cNvSpPr/>
          <p:nvPr/>
        </p:nvSpPr>
        <p:spPr>
          <a:xfrm>
            <a:off x="2232000" y="979560"/>
            <a:ext cx="2876400" cy="53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AU" sz="1050" spc="-1" strike="noStrike">
                <a:solidFill>
                  <a:srgbClr val="ce181e"/>
                </a:solidFill>
                <a:latin typeface="Arial"/>
                <a:ea typeface="DejaVu Sans"/>
              </a:rPr>
              <a:t>In the extreme case, only one single neuron is</a:t>
            </a:r>
            <a:endParaRPr b="0" lang="en-AU" sz="105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AU" sz="1050" spc="-1" strike="noStrike">
                <a:solidFill>
                  <a:srgbClr val="ce181e"/>
                </a:solidFill>
                <a:latin typeface="Arial"/>
                <a:ea typeface="DejaVu Sans"/>
              </a:rPr>
              <a:t>active at any given time</a:t>
            </a:r>
            <a:endParaRPr b="0" lang="en-AU" sz="1050" spc="-1" strike="noStrike">
              <a:latin typeface="Arial"/>
            </a:endParaRPr>
          </a:p>
        </p:txBody>
      </p:sp>
      <p:pic>
        <p:nvPicPr>
          <p:cNvPr id="381" name="Picture 311" descr=""/>
          <p:cNvPicPr/>
          <p:nvPr/>
        </p:nvPicPr>
        <p:blipFill>
          <a:blip r:embed="rId3"/>
          <a:stretch/>
        </p:blipFill>
        <p:spPr>
          <a:xfrm>
            <a:off x="8291880" y="16560"/>
            <a:ext cx="1768680" cy="883080"/>
          </a:xfrm>
          <a:prstGeom prst="rect">
            <a:avLst/>
          </a:prstGeom>
          <a:ln>
            <a:noFill/>
          </a:ln>
        </p:spPr>
      </p:pic>
      <p:sp>
        <p:nvSpPr>
          <p:cNvPr id="382" name="Line 6"/>
          <p:cNvSpPr/>
          <p:nvPr/>
        </p:nvSpPr>
        <p:spPr>
          <a:xfrm flipH="1">
            <a:off x="3960000" y="1440000"/>
            <a:ext cx="216000" cy="4320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504000" y="1323000"/>
            <a:ext cx="9069840" cy="373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84" name="Picture 2" descr=""/>
          <p:cNvPicPr/>
          <p:nvPr/>
        </p:nvPicPr>
        <p:blipFill>
          <a:blip r:embed="rId1"/>
          <a:stretch/>
        </p:blipFill>
        <p:spPr>
          <a:xfrm>
            <a:off x="420120" y="792000"/>
            <a:ext cx="9151920" cy="4678200"/>
          </a:xfrm>
          <a:prstGeom prst="rect">
            <a:avLst/>
          </a:prstGeom>
          <a:ln>
            <a:noFill/>
          </a:ln>
        </p:spPr>
      </p:pic>
      <p:sp>
        <p:nvSpPr>
          <p:cNvPr id="385" name="CustomShape 2"/>
          <p:cNvSpPr/>
          <p:nvPr/>
        </p:nvSpPr>
        <p:spPr>
          <a:xfrm>
            <a:off x="6132240" y="2520360"/>
            <a:ext cx="3525480" cy="1366200"/>
          </a:xfrm>
          <a:prstGeom prst="rect">
            <a:avLst/>
          </a:prstGeom>
          <a:noFill/>
          <a:ln w="6336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86" name="Picture 316" descr=""/>
          <p:cNvPicPr/>
          <p:nvPr/>
        </p:nvPicPr>
        <p:blipFill>
          <a:blip r:embed="rId2"/>
          <a:stretch/>
        </p:blipFill>
        <p:spPr>
          <a:xfrm>
            <a:off x="8291880" y="16560"/>
            <a:ext cx="1768680" cy="883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CustomShape 1"/>
          <p:cNvSpPr/>
          <p:nvPr/>
        </p:nvSpPr>
        <p:spPr>
          <a:xfrm>
            <a:off x="504000" y="226080"/>
            <a:ext cx="906912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ts val="6500"/>
              </a:lnSpc>
            </a:pPr>
            <a:r>
              <a:rPr b="1" lang="en-AU" sz="32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HSA Encoding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388" name="CustomShape 2"/>
          <p:cNvSpPr/>
          <p:nvPr/>
        </p:nvSpPr>
        <p:spPr>
          <a:xfrm>
            <a:off x="420120" y="1008000"/>
            <a:ext cx="8565480" cy="173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Does reverse convolution of the stimulus.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Filter is found by minimizing mean square error between estimated stimulus and reconstructed stimulus.  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</p:txBody>
      </p:sp>
      <p:pic>
        <p:nvPicPr>
          <p:cNvPr id="389" name="Picture 4" descr=""/>
          <p:cNvPicPr/>
          <p:nvPr/>
        </p:nvPicPr>
        <p:blipFill>
          <a:blip r:embed="rId1"/>
          <a:stretch/>
        </p:blipFill>
        <p:spPr>
          <a:xfrm>
            <a:off x="5619960" y="1827000"/>
            <a:ext cx="4457880" cy="3840480"/>
          </a:xfrm>
          <a:prstGeom prst="rect">
            <a:avLst/>
          </a:prstGeom>
          <a:ln>
            <a:noFill/>
          </a:ln>
        </p:spPr>
      </p:pic>
      <p:sp>
        <p:nvSpPr>
          <p:cNvPr id="390" name="CustomShape 3"/>
          <p:cNvSpPr/>
          <p:nvPr/>
        </p:nvSpPr>
        <p:spPr>
          <a:xfrm flipV="1">
            <a:off x="3864240" y="2517480"/>
            <a:ext cx="2097360" cy="60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1" name="CustomShape 4"/>
          <p:cNvSpPr/>
          <p:nvPr/>
        </p:nvSpPr>
        <p:spPr>
          <a:xfrm>
            <a:off x="672120" y="2268360"/>
            <a:ext cx="3693240" cy="63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Comparison of  shifted input with impulse response of filter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392" name="CustomShape 5"/>
          <p:cNvSpPr/>
          <p:nvPr/>
        </p:nvSpPr>
        <p:spPr>
          <a:xfrm>
            <a:off x="3192120" y="3528360"/>
            <a:ext cx="2517120" cy="123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3" name="CustomShape 6"/>
          <p:cNvSpPr/>
          <p:nvPr/>
        </p:nvSpPr>
        <p:spPr>
          <a:xfrm>
            <a:off x="335880" y="3213360"/>
            <a:ext cx="2685240" cy="118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Spike will be emitted wherever shifted input is greater than impulse response of filter</a:t>
            </a:r>
            <a:endParaRPr b="0" lang="en-AU" sz="1800" spc="-1" strike="noStrike">
              <a:latin typeface="Arial"/>
            </a:endParaRPr>
          </a:p>
        </p:txBody>
      </p:sp>
      <p:pic>
        <p:nvPicPr>
          <p:cNvPr id="394" name="Picture 324" descr=""/>
          <p:cNvPicPr/>
          <p:nvPr/>
        </p:nvPicPr>
        <p:blipFill>
          <a:blip r:embed="rId2"/>
          <a:stretch/>
        </p:blipFill>
        <p:spPr>
          <a:xfrm>
            <a:off x="8291880" y="16560"/>
            <a:ext cx="1768680" cy="883080"/>
          </a:xfrm>
          <a:prstGeom prst="rect">
            <a:avLst/>
          </a:prstGeom>
          <a:ln>
            <a:noFill/>
          </a:ln>
        </p:spPr>
      </p:pic>
      <p:pic>
        <p:nvPicPr>
          <p:cNvPr id="395" name="Picture 90" descr=""/>
          <p:cNvPicPr/>
          <p:nvPr/>
        </p:nvPicPr>
        <p:blipFill>
          <a:blip r:embed="rId3"/>
          <a:stretch/>
        </p:blipFill>
        <p:spPr>
          <a:xfrm>
            <a:off x="36360" y="36360"/>
            <a:ext cx="1375200" cy="811440"/>
          </a:xfrm>
          <a:prstGeom prst="rect">
            <a:avLst/>
          </a:prstGeom>
          <a:ln>
            <a:noFill/>
          </a:ln>
        </p:spPr>
      </p:pic>
      <p:sp>
        <p:nvSpPr>
          <p:cNvPr id="396" name="CustomShape 7"/>
          <p:cNvSpPr/>
          <p:nvPr/>
        </p:nvSpPr>
        <p:spPr>
          <a:xfrm>
            <a:off x="900360" y="504000"/>
            <a:ext cx="105480" cy="69480"/>
          </a:xfrm>
          <a:prstGeom prst="rect">
            <a:avLst/>
          </a:prstGeom>
          <a:noFill/>
          <a:ln w="12600">
            <a:solidFill>
              <a:srgbClr val="72bf4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CustomShape 1"/>
          <p:cNvSpPr/>
          <p:nvPr/>
        </p:nvSpPr>
        <p:spPr>
          <a:xfrm>
            <a:off x="468360" y="-216000"/>
            <a:ext cx="906912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ts val="6500"/>
              </a:lnSpc>
            </a:pPr>
            <a:r>
              <a:rPr b="1" lang="en-AU" sz="32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Sine Wave Example for HSA</a:t>
            </a:r>
            <a:endParaRPr b="0" lang="en-AU" sz="3200" spc="-1" strike="noStrike">
              <a:latin typeface="Arial"/>
            </a:endParaRPr>
          </a:p>
        </p:txBody>
      </p:sp>
      <p:pic>
        <p:nvPicPr>
          <p:cNvPr id="398" name="Picture 3" descr=""/>
          <p:cNvPicPr/>
          <p:nvPr/>
        </p:nvPicPr>
        <p:blipFill>
          <a:blip r:embed="rId1"/>
          <a:stretch/>
        </p:blipFill>
        <p:spPr>
          <a:xfrm>
            <a:off x="1535040" y="777960"/>
            <a:ext cx="6633360" cy="4283280"/>
          </a:xfrm>
          <a:prstGeom prst="rect">
            <a:avLst/>
          </a:prstGeom>
          <a:ln>
            <a:noFill/>
          </a:ln>
        </p:spPr>
      </p:pic>
      <p:sp>
        <p:nvSpPr>
          <p:cNvPr id="399" name="CustomShape 2"/>
          <p:cNvSpPr/>
          <p:nvPr/>
        </p:nvSpPr>
        <p:spPr>
          <a:xfrm>
            <a:off x="2220840" y="5045040"/>
            <a:ext cx="6855120" cy="27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Schrauwen et al. (2003) “BSA, a Fast and Accurate Spike Encoding Scheme”</a:t>
            </a:r>
            <a:endParaRPr b="0" lang="en-AU" sz="1200" spc="-1" strike="noStrike">
              <a:latin typeface="Arial"/>
            </a:endParaRPr>
          </a:p>
        </p:txBody>
      </p:sp>
      <p:pic>
        <p:nvPicPr>
          <p:cNvPr id="400" name="Picture 330" descr=""/>
          <p:cNvPicPr/>
          <p:nvPr/>
        </p:nvPicPr>
        <p:blipFill>
          <a:blip r:embed="rId2"/>
          <a:stretch/>
        </p:blipFill>
        <p:spPr>
          <a:xfrm>
            <a:off x="8291880" y="16560"/>
            <a:ext cx="1768680" cy="883080"/>
          </a:xfrm>
          <a:prstGeom prst="rect">
            <a:avLst/>
          </a:prstGeom>
          <a:ln>
            <a:noFill/>
          </a:ln>
        </p:spPr>
      </p:pic>
      <p:pic>
        <p:nvPicPr>
          <p:cNvPr id="401" name="Picture 90" descr=""/>
          <p:cNvPicPr/>
          <p:nvPr/>
        </p:nvPicPr>
        <p:blipFill>
          <a:blip r:embed="rId3"/>
          <a:stretch/>
        </p:blipFill>
        <p:spPr>
          <a:xfrm>
            <a:off x="36720" y="36720"/>
            <a:ext cx="1375200" cy="811440"/>
          </a:xfrm>
          <a:prstGeom prst="rect">
            <a:avLst/>
          </a:prstGeom>
          <a:ln>
            <a:noFill/>
          </a:ln>
        </p:spPr>
      </p:pic>
      <p:sp>
        <p:nvSpPr>
          <p:cNvPr id="402" name="CustomShape 3"/>
          <p:cNvSpPr/>
          <p:nvPr/>
        </p:nvSpPr>
        <p:spPr>
          <a:xfrm>
            <a:off x="900720" y="504360"/>
            <a:ext cx="105480" cy="69480"/>
          </a:xfrm>
          <a:prstGeom prst="rect">
            <a:avLst/>
          </a:prstGeom>
          <a:noFill/>
          <a:ln w="12600">
            <a:solidFill>
              <a:srgbClr val="72bf4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CustomShape 1"/>
          <p:cNvSpPr/>
          <p:nvPr/>
        </p:nvSpPr>
        <p:spPr>
          <a:xfrm>
            <a:off x="504000" y="226080"/>
            <a:ext cx="906912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ts val="6500"/>
              </a:lnSpc>
            </a:pPr>
            <a:r>
              <a:rPr b="1" lang="en-AU" sz="32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GA Gamma Encoding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404" name="CustomShape 2"/>
          <p:cNvSpPr/>
          <p:nvPr/>
        </p:nvSpPr>
        <p:spPr>
          <a:xfrm>
            <a:off x="252000" y="1134000"/>
            <a:ext cx="9069840" cy="118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Optimization based framework for encoding brain data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</p:txBody>
      </p:sp>
      <p:pic>
        <p:nvPicPr>
          <p:cNvPr id="405" name="Picture 5" descr=""/>
          <p:cNvPicPr/>
          <p:nvPr/>
        </p:nvPicPr>
        <p:blipFill>
          <a:blip r:embed="rId1"/>
          <a:stretch/>
        </p:blipFill>
        <p:spPr>
          <a:xfrm>
            <a:off x="2604240" y="1512000"/>
            <a:ext cx="3693240" cy="1845360"/>
          </a:xfrm>
          <a:prstGeom prst="rect">
            <a:avLst/>
          </a:prstGeom>
          <a:ln>
            <a:noFill/>
          </a:ln>
        </p:spPr>
      </p:pic>
      <p:sp>
        <p:nvSpPr>
          <p:cNvPr id="406" name="CustomShape 3"/>
          <p:cNvSpPr/>
          <p:nvPr/>
        </p:nvSpPr>
        <p:spPr>
          <a:xfrm>
            <a:off x="839880" y="3528360"/>
            <a:ext cx="7977600" cy="255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S = Observed Signal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S(hat) = Predicted signal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B Ԑ {0,1}^t over time t   (Binary Constraint for spikes)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= Maximum number of spikes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Θ = Parameter to be optimised as part of the prediction model S(B,θ)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Optimization problem is solved by mixed integer Genetic Algorithm solver. 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</p:txBody>
      </p:sp>
      <p:pic>
        <p:nvPicPr>
          <p:cNvPr id="407" name="Picture 337" descr=""/>
          <p:cNvPicPr/>
          <p:nvPr/>
        </p:nvPicPr>
        <p:blipFill>
          <a:blip r:embed="rId2"/>
          <a:stretch/>
        </p:blipFill>
        <p:spPr>
          <a:xfrm>
            <a:off x="8291880" y="16560"/>
            <a:ext cx="1768680" cy="883080"/>
          </a:xfrm>
          <a:prstGeom prst="rect">
            <a:avLst/>
          </a:prstGeom>
          <a:ln>
            <a:noFill/>
          </a:ln>
        </p:spPr>
      </p:pic>
      <p:pic>
        <p:nvPicPr>
          <p:cNvPr id="408" name="Picture 90" descr=""/>
          <p:cNvPicPr/>
          <p:nvPr/>
        </p:nvPicPr>
        <p:blipFill>
          <a:blip r:embed="rId3"/>
          <a:stretch/>
        </p:blipFill>
        <p:spPr>
          <a:xfrm>
            <a:off x="36720" y="36720"/>
            <a:ext cx="1375200" cy="811440"/>
          </a:xfrm>
          <a:prstGeom prst="rect">
            <a:avLst/>
          </a:prstGeom>
          <a:ln>
            <a:noFill/>
          </a:ln>
        </p:spPr>
      </p:pic>
      <p:sp>
        <p:nvSpPr>
          <p:cNvPr id="409" name="CustomShape 4"/>
          <p:cNvSpPr/>
          <p:nvPr/>
        </p:nvSpPr>
        <p:spPr>
          <a:xfrm>
            <a:off x="1188720" y="504360"/>
            <a:ext cx="213480" cy="69480"/>
          </a:xfrm>
          <a:prstGeom prst="rect">
            <a:avLst/>
          </a:prstGeom>
          <a:noFill/>
          <a:ln w="12600">
            <a:solidFill>
              <a:srgbClr val="72bf44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10" name="Picture 8" descr=""/>
          <p:cNvPicPr/>
          <p:nvPr/>
        </p:nvPicPr>
        <p:blipFill>
          <a:blip r:embed="rId4"/>
          <a:stretch/>
        </p:blipFill>
        <p:spPr>
          <a:xfrm>
            <a:off x="5802480" y="2073240"/>
            <a:ext cx="2094480" cy="379800"/>
          </a:xfrm>
          <a:prstGeom prst="rect">
            <a:avLst/>
          </a:prstGeom>
          <a:ln>
            <a:noFill/>
          </a:ln>
        </p:spPr>
      </p:pic>
      <p:sp>
        <p:nvSpPr>
          <p:cNvPr id="411" name="CustomShape 5"/>
          <p:cNvSpPr/>
          <p:nvPr/>
        </p:nvSpPr>
        <p:spPr>
          <a:xfrm>
            <a:off x="7859880" y="1996920"/>
            <a:ext cx="221976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For BOLD (Blood Oxygen Level Dependent) Signal</a:t>
            </a:r>
            <a:endParaRPr b="0" lang="en-AU" sz="1800" spc="-1" strike="noStrike">
              <a:latin typeface="Arial"/>
            </a:endParaRPr>
          </a:p>
        </p:txBody>
      </p:sp>
      <p:pic>
        <p:nvPicPr>
          <p:cNvPr id="412" name="Picture 10" descr=""/>
          <p:cNvPicPr/>
          <p:nvPr/>
        </p:nvPicPr>
        <p:blipFill>
          <a:blip r:embed="rId5"/>
          <a:stretch/>
        </p:blipFill>
        <p:spPr>
          <a:xfrm>
            <a:off x="6183360" y="3063960"/>
            <a:ext cx="3087720" cy="837000"/>
          </a:xfrm>
          <a:prstGeom prst="rect">
            <a:avLst/>
          </a:prstGeom>
          <a:ln>
            <a:noFill/>
          </a:ln>
        </p:spPr>
      </p:pic>
      <p:sp>
        <p:nvSpPr>
          <p:cNvPr id="413" name="CustomShape 6"/>
          <p:cNvSpPr/>
          <p:nvPr/>
        </p:nvSpPr>
        <p:spPr>
          <a:xfrm>
            <a:off x="6792840" y="2835360"/>
            <a:ext cx="8370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where</a:t>
            </a:r>
            <a:endParaRPr b="0" lang="en-AU" sz="1800" spc="-1" strike="noStrike"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icture 84" descr=""/>
          <p:cNvPicPr/>
          <p:nvPr/>
        </p:nvPicPr>
        <p:blipFill>
          <a:blip r:embed="rId1"/>
          <a:stretch/>
        </p:blipFill>
        <p:spPr>
          <a:xfrm>
            <a:off x="360000" y="144000"/>
            <a:ext cx="8923680" cy="5275080"/>
          </a:xfrm>
          <a:prstGeom prst="rect">
            <a:avLst/>
          </a:prstGeom>
          <a:ln>
            <a:noFill/>
          </a:ln>
        </p:spPr>
      </p:pic>
      <p:sp>
        <p:nvSpPr>
          <p:cNvPr id="170" name="CustomShape 1"/>
          <p:cNvSpPr/>
          <p:nvPr/>
        </p:nvSpPr>
        <p:spPr>
          <a:xfrm>
            <a:off x="504000" y="226080"/>
            <a:ext cx="9065880" cy="94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2"/>
          <p:cNvSpPr/>
          <p:nvPr/>
        </p:nvSpPr>
        <p:spPr>
          <a:xfrm>
            <a:off x="504000" y="-61920"/>
            <a:ext cx="9065880" cy="94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3"/>
          <p:cNvSpPr/>
          <p:nvPr/>
        </p:nvSpPr>
        <p:spPr>
          <a:xfrm>
            <a:off x="2160000" y="144000"/>
            <a:ext cx="5323680" cy="1363680"/>
          </a:xfrm>
          <a:prstGeom prst="rect">
            <a:avLst/>
          </a:prstGeom>
          <a:noFill/>
          <a:ln w="3816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73" name="Picture 133" descr=""/>
          <p:cNvPicPr/>
          <p:nvPr/>
        </p:nvPicPr>
        <p:blipFill>
          <a:blip r:embed="rId2"/>
          <a:stretch/>
        </p:blipFill>
        <p:spPr>
          <a:xfrm>
            <a:off x="8291880" y="16560"/>
            <a:ext cx="1768680" cy="883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CustomShape 1"/>
          <p:cNvSpPr/>
          <p:nvPr/>
        </p:nvSpPr>
        <p:spPr>
          <a:xfrm>
            <a:off x="72000" y="82080"/>
            <a:ext cx="906912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ts val="6500"/>
              </a:lnSpc>
            </a:pPr>
            <a:r>
              <a:rPr b="1" lang="en-AU" sz="2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Comparison of GA Gamma, Temporal Contrast and BSA for fMRI data</a:t>
            </a:r>
            <a:endParaRPr b="0" lang="en-AU" sz="2400" spc="-1" strike="noStrike">
              <a:latin typeface="Arial"/>
            </a:endParaRPr>
          </a:p>
        </p:txBody>
      </p:sp>
      <p:pic>
        <p:nvPicPr>
          <p:cNvPr id="415" name="Picture 2" descr=""/>
          <p:cNvPicPr/>
          <p:nvPr/>
        </p:nvPicPr>
        <p:blipFill>
          <a:blip r:embed="rId1"/>
          <a:stretch/>
        </p:blipFill>
        <p:spPr>
          <a:xfrm>
            <a:off x="21960" y="1159560"/>
            <a:ext cx="9803880" cy="3688920"/>
          </a:xfrm>
          <a:prstGeom prst="rect">
            <a:avLst/>
          </a:prstGeom>
          <a:ln>
            <a:noFill/>
          </a:ln>
        </p:spPr>
      </p:pic>
      <p:sp>
        <p:nvSpPr>
          <p:cNvPr id="416" name="CustomShape 2"/>
          <p:cNvSpPr/>
          <p:nvPr/>
        </p:nvSpPr>
        <p:spPr>
          <a:xfrm>
            <a:off x="163440" y="4788360"/>
            <a:ext cx="840204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Sengupta et al. (2015) “Framework for Knowledge Driven Optimisation Based Data Encoding for Brain Data Modelling Using Spiking Neural Network Architecture”</a:t>
            </a:r>
            <a:endParaRPr b="0" lang="en-AU" sz="1200" spc="-1" strike="noStrike">
              <a:latin typeface="Arial"/>
            </a:endParaRPr>
          </a:p>
        </p:txBody>
      </p:sp>
      <p:pic>
        <p:nvPicPr>
          <p:cNvPr id="417" name="Picture 343" descr=""/>
          <p:cNvPicPr/>
          <p:nvPr/>
        </p:nvPicPr>
        <p:blipFill>
          <a:blip r:embed="rId2"/>
          <a:stretch/>
        </p:blipFill>
        <p:spPr>
          <a:xfrm>
            <a:off x="8291880" y="16560"/>
            <a:ext cx="1768680" cy="883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CustomShape 1"/>
          <p:cNvSpPr/>
          <p:nvPr/>
        </p:nvSpPr>
        <p:spPr>
          <a:xfrm>
            <a:off x="468360" y="625320"/>
            <a:ext cx="906912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ts val="6500"/>
              </a:lnSpc>
            </a:pPr>
            <a:r>
              <a:rPr b="1" lang="en-AU" sz="32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Open Questions 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419" name="CustomShape 2"/>
          <p:cNvSpPr/>
          <p:nvPr/>
        </p:nvSpPr>
        <p:spPr>
          <a:xfrm>
            <a:off x="504000" y="1722600"/>
            <a:ext cx="9069120" cy="328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1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Simpler spike encoder for simple tasks v/s complex spike encoder for complex tasks</a:t>
            </a:r>
            <a:endParaRPr b="0" lang="en-AU" sz="18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Should the focus be on advanced spike encoding or learning algorithms?</a:t>
            </a:r>
            <a:endParaRPr b="0" lang="en-AU" sz="18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Should a spike encoder replicate biology or be inspired by biology?</a:t>
            </a:r>
            <a:endParaRPr b="0" lang="en-AU" sz="18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What are some aspects which we can compromise/sacrifice while selecting a spike encoder?</a:t>
            </a:r>
            <a:endParaRPr b="0" lang="en-AU" sz="18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What are the essential criteria for selecting a spike encoding method?</a:t>
            </a:r>
            <a:endParaRPr b="0" lang="en-AU" sz="1800" spc="-1" strike="noStrike">
              <a:latin typeface="Arial"/>
            </a:endParaRPr>
          </a:p>
        </p:txBody>
      </p:sp>
      <p:pic>
        <p:nvPicPr>
          <p:cNvPr id="420" name="Picture 346" descr=""/>
          <p:cNvPicPr/>
          <p:nvPr/>
        </p:nvPicPr>
        <p:blipFill>
          <a:blip r:embed="rId1"/>
          <a:stretch/>
        </p:blipFill>
        <p:spPr>
          <a:xfrm>
            <a:off x="8291880" y="16560"/>
            <a:ext cx="1768680" cy="883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dur="indefinite" nodeType="mainSeq">
                <p:childTnLst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504000" y="226080"/>
            <a:ext cx="9065880" cy="94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ts val="6500"/>
              </a:lnSpc>
            </a:pP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Count Rate</a:t>
            </a:r>
            <a:endParaRPr b="0" lang="en-AU" sz="5400" spc="-1" strike="noStrike">
              <a:latin typeface="Arial"/>
            </a:endParaRPr>
          </a:p>
        </p:txBody>
      </p:sp>
      <p:pic>
        <p:nvPicPr>
          <p:cNvPr id="175" name="Picture 89" descr=""/>
          <p:cNvPicPr/>
          <p:nvPr/>
        </p:nvPicPr>
        <p:blipFill>
          <a:blip r:embed="rId1"/>
          <a:srcRect l="0" t="534" r="0" b="0"/>
          <a:stretch/>
        </p:blipFill>
        <p:spPr>
          <a:xfrm>
            <a:off x="1296000" y="1267560"/>
            <a:ext cx="7914240" cy="3986640"/>
          </a:xfrm>
          <a:prstGeom prst="rect">
            <a:avLst/>
          </a:prstGeom>
          <a:ln>
            <a:noFill/>
          </a:ln>
        </p:spPr>
      </p:pic>
      <p:pic>
        <p:nvPicPr>
          <p:cNvPr id="176" name="Picture 90" descr=""/>
          <p:cNvPicPr/>
          <p:nvPr/>
        </p:nvPicPr>
        <p:blipFill>
          <a:blip r:embed="rId2"/>
          <a:stretch/>
        </p:blipFill>
        <p:spPr>
          <a:xfrm>
            <a:off x="36000" y="36000"/>
            <a:ext cx="1375200" cy="811440"/>
          </a:xfrm>
          <a:prstGeom prst="rect">
            <a:avLst/>
          </a:prstGeom>
          <a:ln>
            <a:noFill/>
          </a:ln>
        </p:spPr>
      </p:pic>
      <p:sp>
        <p:nvSpPr>
          <p:cNvPr id="177" name="CustomShape 2"/>
          <p:cNvSpPr/>
          <p:nvPr/>
        </p:nvSpPr>
        <p:spPr>
          <a:xfrm>
            <a:off x="324720" y="149760"/>
            <a:ext cx="211680" cy="57600"/>
          </a:xfrm>
          <a:prstGeom prst="rect">
            <a:avLst/>
          </a:prstGeom>
          <a:noFill/>
          <a:ln w="12600">
            <a:solidFill>
              <a:srgbClr val="72bf44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78" name="Picture 138" descr=""/>
          <p:cNvPicPr/>
          <p:nvPr/>
        </p:nvPicPr>
        <p:blipFill>
          <a:blip r:embed="rId3"/>
          <a:stretch/>
        </p:blipFill>
        <p:spPr>
          <a:xfrm>
            <a:off x="8291880" y="16560"/>
            <a:ext cx="1768680" cy="883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504000" y="226080"/>
            <a:ext cx="9065880" cy="94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ts val="6500"/>
              </a:lnSpc>
            </a:pP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Density Rate</a:t>
            </a:r>
            <a:endParaRPr b="0" lang="en-AU" sz="5400" spc="-1" strike="noStrike">
              <a:latin typeface="Arial"/>
            </a:endParaRPr>
          </a:p>
        </p:txBody>
      </p:sp>
      <p:pic>
        <p:nvPicPr>
          <p:cNvPr id="180" name="Picture 93" descr=""/>
          <p:cNvPicPr/>
          <p:nvPr/>
        </p:nvPicPr>
        <p:blipFill>
          <a:blip r:embed="rId1"/>
          <a:stretch/>
        </p:blipFill>
        <p:spPr>
          <a:xfrm>
            <a:off x="1152000" y="1353600"/>
            <a:ext cx="7985880" cy="4044240"/>
          </a:xfrm>
          <a:prstGeom prst="rect">
            <a:avLst/>
          </a:prstGeom>
          <a:ln>
            <a:noFill/>
          </a:ln>
        </p:spPr>
      </p:pic>
      <p:pic>
        <p:nvPicPr>
          <p:cNvPr id="181" name="Picture 94" descr=""/>
          <p:cNvPicPr/>
          <p:nvPr/>
        </p:nvPicPr>
        <p:blipFill>
          <a:blip r:embed="rId2"/>
          <a:stretch/>
        </p:blipFill>
        <p:spPr>
          <a:xfrm>
            <a:off x="36000" y="36000"/>
            <a:ext cx="1375200" cy="811440"/>
          </a:xfrm>
          <a:prstGeom prst="rect">
            <a:avLst/>
          </a:prstGeom>
          <a:ln>
            <a:noFill/>
          </a:ln>
        </p:spPr>
      </p:pic>
      <p:sp>
        <p:nvSpPr>
          <p:cNvPr id="182" name="CustomShape 2"/>
          <p:cNvSpPr/>
          <p:nvPr/>
        </p:nvSpPr>
        <p:spPr>
          <a:xfrm>
            <a:off x="551520" y="149760"/>
            <a:ext cx="247680" cy="57600"/>
          </a:xfrm>
          <a:prstGeom prst="rect">
            <a:avLst/>
          </a:prstGeom>
          <a:noFill/>
          <a:ln w="12600">
            <a:solidFill>
              <a:srgbClr val="72bf44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83" name="Picture 143" descr=""/>
          <p:cNvPicPr/>
          <p:nvPr/>
        </p:nvPicPr>
        <p:blipFill>
          <a:blip r:embed="rId3"/>
          <a:stretch/>
        </p:blipFill>
        <p:spPr>
          <a:xfrm>
            <a:off x="8291880" y="16560"/>
            <a:ext cx="1768680" cy="883080"/>
          </a:xfrm>
          <a:prstGeom prst="rect">
            <a:avLst/>
          </a:prstGeom>
          <a:ln>
            <a:noFill/>
          </a:ln>
        </p:spPr>
      </p:pic>
      <p:sp>
        <p:nvSpPr>
          <p:cNvPr id="184" name="TextShape 3"/>
          <p:cNvSpPr txBox="1"/>
          <p:nvPr/>
        </p:nvSpPr>
        <p:spPr>
          <a:xfrm>
            <a:off x="5652000" y="2016000"/>
            <a:ext cx="576000" cy="21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1" lang="en-AU" sz="800" spc="-1" strike="noStrike">
                <a:solidFill>
                  <a:srgbClr val="ce181e"/>
                </a:solidFill>
                <a:latin typeface="Arial"/>
              </a:rPr>
              <a:t>Trial 1</a:t>
            </a:r>
            <a:endParaRPr b="1" lang="en-AU" sz="800" spc="-1" strike="noStrike">
              <a:solidFill>
                <a:srgbClr val="ce181e"/>
              </a:solidFill>
              <a:latin typeface="Arial"/>
            </a:endParaRPr>
          </a:p>
        </p:txBody>
      </p:sp>
      <p:sp>
        <p:nvSpPr>
          <p:cNvPr id="185" name="TextShape 4"/>
          <p:cNvSpPr txBox="1"/>
          <p:nvPr/>
        </p:nvSpPr>
        <p:spPr>
          <a:xfrm>
            <a:off x="5652000" y="2196000"/>
            <a:ext cx="576000" cy="21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1" lang="en-AU" sz="800" spc="-1" strike="noStrike">
                <a:solidFill>
                  <a:srgbClr val="ce181e"/>
                </a:solidFill>
                <a:latin typeface="Arial"/>
              </a:rPr>
              <a:t>Trial 2</a:t>
            </a:r>
            <a:endParaRPr b="1" lang="en-AU" sz="800" spc="-1" strike="noStrike">
              <a:solidFill>
                <a:srgbClr val="ce181e"/>
              </a:solidFill>
              <a:latin typeface="Arial"/>
            </a:endParaRPr>
          </a:p>
        </p:txBody>
      </p:sp>
      <p:sp>
        <p:nvSpPr>
          <p:cNvPr id="186" name="TextShape 5"/>
          <p:cNvSpPr txBox="1"/>
          <p:nvPr/>
        </p:nvSpPr>
        <p:spPr>
          <a:xfrm>
            <a:off x="5652000" y="2376000"/>
            <a:ext cx="576000" cy="21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1" lang="en-AU" sz="800" spc="-1" strike="noStrike">
                <a:solidFill>
                  <a:srgbClr val="ce181e"/>
                </a:solidFill>
                <a:latin typeface="Arial"/>
              </a:rPr>
              <a:t>Trial 3</a:t>
            </a:r>
            <a:endParaRPr b="1" lang="en-AU" sz="800" spc="-1" strike="noStrike">
              <a:solidFill>
                <a:srgbClr val="ce181e"/>
              </a:solidFill>
              <a:latin typeface="Arial"/>
            </a:endParaRPr>
          </a:p>
        </p:txBody>
      </p:sp>
      <p:sp>
        <p:nvSpPr>
          <p:cNvPr id="187" name="TextShape 6"/>
          <p:cNvSpPr txBox="1"/>
          <p:nvPr/>
        </p:nvSpPr>
        <p:spPr>
          <a:xfrm>
            <a:off x="5652000" y="2556000"/>
            <a:ext cx="576000" cy="21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1" lang="en-AU" sz="800" spc="-1" strike="noStrike">
                <a:solidFill>
                  <a:srgbClr val="ce181e"/>
                </a:solidFill>
                <a:latin typeface="Arial"/>
              </a:rPr>
              <a:t>Trial 4</a:t>
            </a:r>
            <a:endParaRPr b="1" lang="en-AU" sz="800" spc="-1" strike="noStrike">
              <a:solidFill>
                <a:srgbClr val="ce181e"/>
              </a:solidFill>
              <a:latin typeface="Arial"/>
            </a:endParaRPr>
          </a:p>
        </p:txBody>
      </p:sp>
      <p:sp>
        <p:nvSpPr>
          <p:cNvPr id="188" name="TextShape 7"/>
          <p:cNvSpPr txBox="1"/>
          <p:nvPr/>
        </p:nvSpPr>
        <p:spPr>
          <a:xfrm>
            <a:off x="5652000" y="2736000"/>
            <a:ext cx="576000" cy="21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1" lang="en-AU" sz="800" spc="-1" strike="noStrike">
                <a:solidFill>
                  <a:srgbClr val="ce181e"/>
                </a:solidFill>
                <a:latin typeface="Arial"/>
              </a:rPr>
              <a:t>Trial 5</a:t>
            </a:r>
            <a:endParaRPr b="1" lang="en-AU" sz="800" spc="-1" strike="noStrike">
              <a:solidFill>
                <a:srgbClr val="ce181e"/>
              </a:solidFill>
              <a:latin typeface="Arial"/>
            </a:endParaRPr>
          </a:p>
        </p:txBody>
      </p:sp>
      <p:sp>
        <p:nvSpPr>
          <p:cNvPr id="189" name="TextShape 8"/>
          <p:cNvSpPr txBox="1"/>
          <p:nvPr/>
        </p:nvSpPr>
        <p:spPr>
          <a:xfrm>
            <a:off x="5652000" y="2916000"/>
            <a:ext cx="576000" cy="21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1" lang="en-AU" sz="800" spc="-1" strike="noStrike">
                <a:solidFill>
                  <a:srgbClr val="ce181e"/>
                </a:solidFill>
                <a:latin typeface="Arial"/>
              </a:rPr>
              <a:t>Trial 6</a:t>
            </a:r>
            <a:endParaRPr b="1" lang="en-AU" sz="800" spc="-1" strike="noStrike">
              <a:solidFill>
                <a:srgbClr val="ce181e"/>
              </a:solidFill>
              <a:latin typeface="Arial"/>
            </a:endParaRPr>
          </a:p>
        </p:txBody>
      </p:sp>
      <p:sp>
        <p:nvSpPr>
          <p:cNvPr id="190" name="TextShape 9"/>
          <p:cNvSpPr txBox="1"/>
          <p:nvPr/>
        </p:nvSpPr>
        <p:spPr>
          <a:xfrm>
            <a:off x="5652000" y="3096000"/>
            <a:ext cx="576000" cy="21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1" lang="en-AU" sz="800" spc="-1" strike="noStrike">
                <a:solidFill>
                  <a:srgbClr val="ce181e"/>
                </a:solidFill>
                <a:latin typeface="Arial"/>
              </a:rPr>
              <a:t>Trial 7</a:t>
            </a:r>
            <a:endParaRPr b="1" lang="en-AU" sz="800" spc="-1" strike="noStrike">
              <a:solidFill>
                <a:srgbClr val="ce181e"/>
              </a:solidFill>
              <a:latin typeface="Arial"/>
            </a:endParaRPr>
          </a:p>
        </p:txBody>
      </p:sp>
      <p:sp>
        <p:nvSpPr>
          <p:cNvPr id="191" name="TextShape 10"/>
          <p:cNvSpPr txBox="1"/>
          <p:nvPr/>
        </p:nvSpPr>
        <p:spPr>
          <a:xfrm>
            <a:off x="6624000" y="1584000"/>
            <a:ext cx="1440000" cy="288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1" lang="en-AU" sz="1100" spc="-1" strike="noStrike">
                <a:solidFill>
                  <a:srgbClr val="ce181e"/>
                </a:solidFill>
                <a:latin typeface="Arial"/>
              </a:rPr>
              <a:t>Single Neuron</a:t>
            </a:r>
            <a:endParaRPr b="1" lang="en-AU" sz="1100" spc="-1" strike="noStrike">
              <a:solidFill>
                <a:srgbClr val="ce181e"/>
              </a:solid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504000" y="226080"/>
            <a:ext cx="9065880" cy="94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ts val="6500"/>
              </a:lnSpc>
            </a:pP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Population Rate</a:t>
            </a:r>
            <a:endParaRPr b="0" lang="en-AU" sz="5400" spc="-1" strike="noStrike">
              <a:latin typeface="Arial"/>
            </a:endParaRPr>
          </a:p>
        </p:txBody>
      </p:sp>
      <p:pic>
        <p:nvPicPr>
          <p:cNvPr id="193" name="Picture 97" descr=""/>
          <p:cNvPicPr/>
          <p:nvPr/>
        </p:nvPicPr>
        <p:blipFill>
          <a:blip r:embed="rId1"/>
          <a:stretch/>
        </p:blipFill>
        <p:spPr>
          <a:xfrm>
            <a:off x="1228320" y="1462320"/>
            <a:ext cx="7913520" cy="4007520"/>
          </a:xfrm>
          <a:prstGeom prst="rect">
            <a:avLst/>
          </a:prstGeom>
          <a:ln>
            <a:noFill/>
          </a:ln>
        </p:spPr>
      </p:pic>
      <p:pic>
        <p:nvPicPr>
          <p:cNvPr id="194" name="Picture 98" descr=""/>
          <p:cNvPicPr/>
          <p:nvPr/>
        </p:nvPicPr>
        <p:blipFill>
          <a:blip r:embed="rId2"/>
          <a:stretch/>
        </p:blipFill>
        <p:spPr>
          <a:xfrm>
            <a:off x="26280" y="36000"/>
            <a:ext cx="1375200" cy="811440"/>
          </a:xfrm>
          <a:prstGeom prst="rect">
            <a:avLst/>
          </a:prstGeom>
          <a:ln>
            <a:noFill/>
          </a:ln>
        </p:spPr>
      </p:pic>
      <p:sp>
        <p:nvSpPr>
          <p:cNvPr id="195" name="CustomShape 2"/>
          <p:cNvSpPr/>
          <p:nvPr/>
        </p:nvSpPr>
        <p:spPr>
          <a:xfrm>
            <a:off x="793800" y="149760"/>
            <a:ext cx="317880" cy="57600"/>
          </a:xfrm>
          <a:prstGeom prst="rect">
            <a:avLst/>
          </a:prstGeom>
          <a:noFill/>
          <a:ln w="12600">
            <a:solidFill>
              <a:srgbClr val="72bf44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96" name="Picture 148" descr=""/>
          <p:cNvPicPr/>
          <p:nvPr/>
        </p:nvPicPr>
        <p:blipFill>
          <a:blip r:embed="rId3"/>
          <a:stretch/>
        </p:blipFill>
        <p:spPr>
          <a:xfrm>
            <a:off x="8291880" y="16560"/>
            <a:ext cx="1768680" cy="883080"/>
          </a:xfrm>
          <a:prstGeom prst="rect">
            <a:avLst/>
          </a:prstGeom>
          <a:ln>
            <a:noFill/>
          </a:ln>
        </p:spPr>
      </p:pic>
      <p:sp>
        <p:nvSpPr>
          <p:cNvPr id="197" name="TextShape 3"/>
          <p:cNvSpPr txBox="1"/>
          <p:nvPr/>
        </p:nvSpPr>
        <p:spPr>
          <a:xfrm>
            <a:off x="5184000" y="2196000"/>
            <a:ext cx="720000" cy="31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1" lang="en-AU" sz="800" spc="-1" strike="noStrike">
                <a:solidFill>
                  <a:srgbClr val="ce181e"/>
                </a:solidFill>
                <a:latin typeface="Arial"/>
              </a:rPr>
              <a:t>Neuron 1</a:t>
            </a:r>
            <a:endParaRPr b="1" lang="en-AU" sz="800" spc="-1" strike="noStrike">
              <a:solidFill>
                <a:srgbClr val="ce181e"/>
              </a:solidFill>
              <a:latin typeface="Arial"/>
            </a:endParaRPr>
          </a:p>
        </p:txBody>
      </p:sp>
      <p:sp>
        <p:nvSpPr>
          <p:cNvPr id="198" name="TextShape 4"/>
          <p:cNvSpPr txBox="1"/>
          <p:nvPr/>
        </p:nvSpPr>
        <p:spPr>
          <a:xfrm>
            <a:off x="5184000" y="2448000"/>
            <a:ext cx="72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1" lang="en-AU" sz="800" spc="-1" strike="noStrike">
                <a:solidFill>
                  <a:srgbClr val="ce181e"/>
                </a:solidFill>
                <a:latin typeface="Arial"/>
              </a:rPr>
              <a:t>Neuron 2</a:t>
            </a:r>
            <a:endParaRPr b="1" lang="en-AU" sz="800" spc="-1" strike="noStrike">
              <a:solidFill>
                <a:srgbClr val="ce181e"/>
              </a:solidFill>
              <a:latin typeface="Arial"/>
            </a:endParaRPr>
          </a:p>
        </p:txBody>
      </p:sp>
      <p:sp>
        <p:nvSpPr>
          <p:cNvPr id="199" name="TextShape 5"/>
          <p:cNvSpPr txBox="1"/>
          <p:nvPr/>
        </p:nvSpPr>
        <p:spPr>
          <a:xfrm>
            <a:off x="5184000" y="2736360"/>
            <a:ext cx="72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1" lang="en-AU" sz="800" spc="-1" strike="noStrike">
                <a:solidFill>
                  <a:srgbClr val="ce181e"/>
                </a:solidFill>
                <a:latin typeface="Arial"/>
              </a:rPr>
              <a:t>N</a:t>
            </a:r>
            <a:r>
              <a:rPr b="1" lang="en-AU" sz="800" spc="-1" strike="noStrike">
                <a:solidFill>
                  <a:srgbClr val="ce181e"/>
                </a:solidFill>
                <a:latin typeface="Arial"/>
              </a:rPr>
              <a:t>e</a:t>
            </a:r>
            <a:r>
              <a:rPr b="1" lang="en-AU" sz="800" spc="-1" strike="noStrike">
                <a:solidFill>
                  <a:srgbClr val="ce181e"/>
                </a:solidFill>
                <a:latin typeface="Arial"/>
              </a:rPr>
              <a:t>u</a:t>
            </a:r>
            <a:r>
              <a:rPr b="1" lang="en-AU" sz="800" spc="-1" strike="noStrike">
                <a:solidFill>
                  <a:srgbClr val="ce181e"/>
                </a:solidFill>
                <a:latin typeface="Arial"/>
              </a:rPr>
              <a:t>r</a:t>
            </a:r>
            <a:r>
              <a:rPr b="1" lang="en-AU" sz="800" spc="-1" strike="noStrike">
                <a:solidFill>
                  <a:srgbClr val="ce181e"/>
                </a:solidFill>
                <a:latin typeface="Arial"/>
              </a:rPr>
              <a:t>o</a:t>
            </a:r>
            <a:r>
              <a:rPr b="1" lang="en-AU" sz="800" spc="-1" strike="noStrike">
                <a:solidFill>
                  <a:srgbClr val="ce181e"/>
                </a:solidFill>
                <a:latin typeface="Arial"/>
              </a:rPr>
              <a:t>n</a:t>
            </a:r>
            <a:r>
              <a:rPr b="1" lang="en-AU" sz="800" spc="-1" strike="noStrike">
                <a:solidFill>
                  <a:srgbClr val="ce181e"/>
                </a:solidFill>
                <a:latin typeface="Arial"/>
              </a:rPr>
              <a:t> </a:t>
            </a:r>
            <a:r>
              <a:rPr b="1" lang="en-AU" sz="800" spc="-1" strike="noStrike">
                <a:solidFill>
                  <a:srgbClr val="ce181e"/>
                </a:solidFill>
                <a:latin typeface="Arial"/>
              </a:rPr>
              <a:t>3</a:t>
            </a:r>
            <a:endParaRPr b="1" lang="en-AU" sz="800" spc="-1" strike="noStrike">
              <a:solidFill>
                <a:srgbClr val="ce181e"/>
              </a:solidFill>
              <a:latin typeface="Arial"/>
            </a:endParaRPr>
          </a:p>
        </p:txBody>
      </p:sp>
      <p:sp>
        <p:nvSpPr>
          <p:cNvPr id="200" name="TextShape 6"/>
          <p:cNvSpPr txBox="1"/>
          <p:nvPr/>
        </p:nvSpPr>
        <p:spPr>
          <a:xfrm>
            <a:off x="5184000" y="2988720"/>
            <a:ext cx="72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1" lang="en-AU" sz="800" spc="-1" strike="noStrike">
                <a:solidFill>
                  <a:srgbClr val="ce181e"/>
                </a:solidFill>
                <a:latin typeface="Arial"/>
              </a:rPr>
              <a:t>Neuron 4</a:t>
            </a:r>
            <a:endParaRPr b="1" lang="en-AU" sz="800" spc="-1" strike="noStrike">
              <a:solidFill>
                <a:srgbClr val="ce181e"/>
              </a:solidFill>
              <a:latin typeface="Arial"/>
            </a:endParaRPr>
          </a:p>
        </p:txBody>
      </p:sp>
      <p:sp>
        <p:nvSpPr>
          <p:cNvPr id="201" name="TextShape 7"/>
          <p:cNvSpPr txBox="1"/>
          <p:nvPr/>
        </p:nvSpPr>
        <p:spPr>
          <a:xfrm>
            <a:off x="5184000" y="3241080"/>
            <a:ext cx="72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1" lang="en-AU" sz="800" spc="-1" strike="noStrike">
                <a:solidFill>
                  <a:srgbClr val="ce181e"/>
                </a:solidFill>
                <a:latin typeface="Arial"/>
              </a:rPr>
              <a:t>Neuron 5</a:t>
            </a:r>
            <a:endParaRPr b="1" lang="en-AU" sz="800" spc="-1" strike="noStrike">
              <a:solidFill>
                <a:srgbClr val="ce181e"/>
              </a:solidFill>
              <a:latin typeface="Arial"/>
            </a:endParaRPr>
          </a:p>
        </p:txBody>
      </p:sp>
      <p:sp>
        <p:nvSpPr>
          <p:cNvPr id="202" name="TextShape 8"/>
          <p:cNvSpPr txBox="1"/>
          <p:nvPr/>
        </p:nvSpPr>
        <p:spPr>
          <a:xfrm>
            <a:off x="5184000" y="3493440"/>
            <a:ext cx="72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1" lang="en-AU" sz="800" spc="-1" strike="noStrike">
                <a:solidFill>
                  <a:srgbClr val="ce181e"/>
                </a:solidFill>
                <a:latin typeface="Arial"/>
              </a:rPr>
              <a:t>Neuron 6</a:t>
            </a:r>
            <a:endParaRPr b="1" lang="en-AU" sz="800" spc="-1" strike="noStrike">
              <a:solidFill>
                <a:srgbClr val="ce181e"/>
              </a:solidFill>
              <a:latin typeface="Arial"/>
            </a:endParaRPr>
          </a:p>
        </p:txBody>
      </p:sp>
      <p:sp>
        <p:nvSpPr>
          <p:cNvPr id="203" name="TextShape 9"/>
          <p:cNvSpPr txBox="1"/>
          <p:nvPr/>
        </p:nvSpPr>
        <p:spPr>
          <a:xfrm>
            <a:off x="5184000" y="3745800"/>
            <a:ext cx="72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1" lang="en-AU" sz="800" spc="-1" strike="noStrike">
                <a:solidFill>
                  <a:srgbClr val="ce181e"/>
                </a:solidFill>
                <a:latin typeface="Arial"/>
              </a:rPr>
              <a:t>Neuron 7</a:t>
            </a:r>
            <a:endParaRPr b="1" lang="en-AU" sz="800" spc="-1" strike="noStrike">
              <a:solidFill>
                <a:srgbClr val="ce181e"/>
              </a:solidFill>
              <a:latin typeface="Arial"/>
            </a:endParaRPr>
          </a:p>
        </p:txBody>
      </p:sp>
      <p:sp>
        <p:nvSpPr>
          <p:cNvPr id="204" name="TextShape 10"/>
          <p:cNvSpPr txBox="1"/>
          <p:nvPr/>
        </p:nvSpPr>
        <p:spPr>
          <a:xfrm>
            <a:off x="8928000" y="2776680"/>
            <a:ext cx="720000" cy="31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1" lang="en-AU" sz="1300" spc="-1" strike="noStrike">
                <a:solidFill>
                  <a:srgbClr val="ce181e"/>
                </a:solidFill>
                <a:latin typeface="Arial"/>
              </a:rPr>
              <a:t>1 Trial</a:t>
            </a:r>
            <a:endParaRPr b="1" lang="en-AU" sz="1300" spc="-1" strike="noStrike">
              <a:solidFill>
                <a:srgbClr val="ce181e"/>
              </a:solid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icture 2" descr=""/>
          <p:cNvPicPr/>
          <p:nvPr/>
        </p:nvPicPr>
        <p:blipFill>
          <a:blip r:embed="rId1"/>
          <a:stretch/>
        </p:blipFill>
        <p:spPr>
          <a:xfrm>
            <a:off x="642240" y="792000"/>
            <a:ext cx="8715960" cy="4389480"/>
          </a:xfrm>
          <a:prstGeom prst="rect">
            <a:avLst/>
          </a:prstGeom>
          <a:ln>
            <a:noFill/>
          </a:ln>
        </p:spPr>
      </p:pic>
      <p:sp>
        <p:nvSpPr>
          <p:cNvPr id="206" name="CustomShape 1"/>
          <p:cNvSpPr/>
          <p:nvPr/>
        </p:nvSpPr>
        <p:spPr>
          <a:xfrm>
            <a:off x="4104720" y="3826080"/>
            <a:ext cx="4533480" cy="1572120"/>
          </a:xfrm>
          <a:prstGeom prst="rect">
            <a:avLst/>
          </a:prstGeom>
          <a:noFill/>
          <a:ln w="6336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7" name="Picture 151" descr=""/>
          <p:cNvPicPr/>
          <p:nvPr/>
        </p:nvPicPr>
        <p:blipFill>
          <a:blip r:embed="rId2"/>
          <a:stretch/>
        </p:blipFill>
        <p:spPr>
          <a:xfrm>
            <a:off x="8291880" y="16560"/>
            <a:ext cx="1768680" cy="883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587880" y="0"/>
            <a:ext cx="906984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ts val="6500"/>
              </a:lnSpc>
            </a:pPr>
            <a:r>
              <a:rPr b="1" lang="en-AU" sz="5400" spc="-1" strike="noStrike">
                <a:solidFill>
                  <a:srgbClr val="fe7073"/>
                </a:solidFill>
                <a:latin typeface="Arial Black"/>
                <a:ea typeface="Gotham Narrow Bold"/>
              </a:rPr>
              <a:t>TTFS Coding</a:t>
            </a:r>
            <a:endParaRPr b="0" lang="en-AU" sz="5400" spc="-1" strike="noStrike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1512000" y="945000"/>
            <a:ext cx="6801480" cy="51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3"/>
          <p:cNvSpPr/>
          <p:nvPr/>
        </p:nvSpPr>
        <p:spPr>
          <a:xfrm>
            <a:off x="504000" y="1035000"/>
            <a:ext cx="8901720" cy="191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  <a:ea typeface="DejaVu Sans"/>
              </a:rPr>
              <a:t>Encodes information using time difference between stimulus onset and the first spike of neuron </a:t>
            </a:r>
            <a:endParaRPr b="0" lang="en-A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  <a:ea typeface="DejaVu Sans"/>
              </a:rPr>
              <a:t>Observed in human tactile system and retinal pathway</a:t>
            </a:r>
            <a:endParaRPr b="0" lang="en-A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</p:txBody>
      </p:sp>
      <p:pic>
        <p:nvPicPr>
          <p:cNvPr id="211" name="Picture 6" descr=""/>
          <p:cNvPicPr/>
          <p:nvPr/>
        </p:nvPicPr>
        <p:blipFill>
          <a:blip r:embed="rId1"/>
          <a:stretch/>
        </p:blipFill>
        <p:spPr>
          <a:xfrm>
            <a:off x="2016000" y="2498760"/>
            <a:ext cx="5205600" cy="2808720"/>
          </a:xfrm>
          <a:prstGeom prst="rect">
            <a:avLst/>
          </a:prstGeom>
          <a:ln>
            <a:noFill/>
          </a:ln>
        </p:spPr>
      </p:pic>
      <p:pic>
        <p:nvPicPr>
          <p:cNvPr id="212" name="Picture 156" descr=""/>
          <p:cNvPicPr/>
          <p:nvPr/>
        </p:nvPicPr>
        <p:blipFill>
          <a:blip r:embed="rId2"/>
          <a:stretch/>
        </p:blipFill>
        <p:spPr>
          <a:xfrm>
            <a:off x="8291880" y="16560"/>
            <a:ext cx="1768680" cy="883080"/>
          </a:xfrm>
          <a:prstGeom prst="rect">
            <a:avLst/>
          </a:prstGeom>
          <a:ln>
            <a:noFill/>
          </a:ln>
        </p:spPr>
      </p:pic>
      <p:pic>
        <p:nvPicPr>
          <p:cNvPr id="213" name="Picture 90" descr=""/>
          <p:cNvPicPr/>
          <p:nvPr/>
        </p:nvPicPr>
        <p:blipFill>
          <a:blip r:embed="rId3"/>
          <a:stretch/>
        </p:blipFill>
        <p:spPr>
          <a:xfrm>
            <a:off x="36000" y="36000"/>
            <a:ext cx="1375200" cy="811440"/>
          </a:xfrm>
          <a:prstGeom prst="rect">
            <a:avLst/>
          </a:prstGeom>
          <a:ln>
            <a:noFill/>
          </a:ln>
        </p:spPr>
      </p:pic>
      <p:sp>
        <p:nvSpPr>
          <p:cNvPr id="214" name="CustomShape 4"/>
          <p:cNvSpPr/>
          <p:nvPr/>
        </p:nvSpPr>
        <p:spPr>
          <a:xfrm>
            <a:off x="720000" y="774000"/>
            <a:ext cx="141480" cy="57600"/>
          </a:xfrm>
          <a:prstGeom prst="rect">
            <a:avLst/>
          </a:prstGeom>
          <a:noFill/>
          <a:ln w="12600">
            <a:solidFill>
              <a:srgbClr val="72bf4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2058120" y="227880"/>
            <a:ext cx="5961240" cy="82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ts val="6500"/>
              </a:lnSpc>
            </a:pPr>
            <a:r>
              <a:rPr b="1" lang="en-AU" sz="4400" spc="-1" strike="noStrike">
                <a:solidFill>
                  <a:srgbClr val="fe7073"/>
                </a:solidFill>
                <a:latin typeface="Arial Black"/>
                <a:ea typeface="DejaVu Sans"/>
              </a:rPr>
              <a:t>Rank Order Coding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1092240" y="1134000"/>
            <a:ext cx="7137720" cy="374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  <a:ea typeface="DejaVu Sans"/>
              </a:rPr>
              <a:t>Based on firing order of a population of neurons with respect to a global reference.</a:t>
            </a:r>
            <a:endParaRPr b="0" lang="en-A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  <a:ea typeface="DejaVu Sans"/>
              </a:rPr>
              <a:t>Observed in Retinal Ganglion Cells (RGC) for encoding spatial information in visual scenes. *</a:t>
            </a:r>
            <a:endParaRPr b="0" lang="en-A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A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</p:txBody>
      </p:sp>
      <p:pic>
        <p:nvPicPr>
          <p:cNvPr id="217" name="Picture 3" descr=""/>
          <p:cNvPicPr/>
          <p:nvPr/>
        </p:nvPicPr>
        <p:blipFill>
          <a:blip r:embed="rId1"/>
          <a:stretch/>
        </p:blipFill>
        <p:spPr>
          <a:xfrm>
            <a:off x="2754360" y="2682720"/>
            <a:ext cx="4390200" cy="2472120"/>
          </a:xfrm>
          <a:prstGeom prst="rect">
            <a:avLst/>
          </a:prstGeom>
          <a:ln>
            <a:noFill/>
          </a:ln>
        </p:spPr>
      </p:pic>
      <p:pic>
        <p:nvPicPr>
          <p:cNvPr id="218" name="Picture 162" descr=""/>
          <p:cNvPicPr/>
          <p:nvPr/>
        </p:nvPicPr>
        <p:blipFill>
          <a:blip r:embed="rId2"/>
          <a:stretch/>
        </p:blipFill>
        <p:spPr>
          <a:xfrm>
            <a:off x="8291880" y="16560"/>
            <a:ext cx="1768680" cy="883080"/>
          </a:xfrm>
          <a:prstGeom prst="rect">
            <a:avLst/>
          </a:prstGeom>
          <a:ln>
            <a:noFill/>
          </a:ln>
        </p:spPr>
      </p:pic>
      <p:pic>
        <p:nvPicPr>
          <p:cNvPr id="219" name="Picture 90" descr=""/>
          <p:cNvPicPr/>
          <p:nvPr/>
        </p:nvPicPr>
        <p:blipFill>
          <a:blip r:embed="rId3"/>
          <a:stretch/>
        </p:blipFill>
        <p:spPr>
          <a:xfrm>
            <a:off x="36360" y="36360"/>
            <a:ext cx="1375200" cy="811440"/>
          </a:xfrm>
          <a:prstGeom prst="rect">
            <a:avLst/>
          </a:prstGeom>
          <a:ln>
            <a:noFill/>
          </a:ln>
        </p:spPr>
      </p:pic>
      <p:sp>
        <p:nvSpPr>
          <p:cNvPr id="220" name="CustomShape 3"/>
          <p:cNvSpPr/>
          <p:nvPr/>
        </p:nvSpPr>
        <p:spPr>
          <a:xfrm>
            <a:off x="576360" y="774360"/>
            <a:ext cx="141480" cy="57600"/>
          </a:xfrm>
          <a:prstGeom prst="rect">
            <a:avLst/>
          </a:prstGeom>
          <a:noFill/>
          <a:ln w="12600">
            <a:solidFill>
              <a:srgbClr val="72bf4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4"/>
          <p:cNvSpPr/>
          <p:nvPr/>
        </p:nvSpPr>
        <p:spPr>
          <a:xfrm>
            <a:off x="392040" y="5121360"/>
            <a:ext cx="9447840" cy="54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* </a:t>
            </a: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DejaVu Sans"/>
              </a:rPr>
              <a:t>Portelli et al. (2016), “Rank Order Coding : a Retinal Information Decoding Strategy Revealed by Large-Scale Multielectrode Array Retinal Recordings” </a:t>
            </a:r>
            <a:endParaRPr b="0" lang="en-AU" sz="12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9310</TotalTime>
  <Application>LibreOffice/6.0.7.3$Linux_X86_64 LibreOffice_project/00m0$Build-3</Application>
  <Words>957</Words>
  <Paragraphs>147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2020-10-09T11:51:22Z</dcterms:created>
  <dc:creator/>
  <dc:description/>
  <dc:language>en-AU</dc:language>
  <cp:lastModifiedBy/>
  <dcterms:modified xsi:type="dcterms:W3CDTF">2021-11-10T17:59:58Z</dcterms:modified>
  <cp:revision>177</cp:revision>
  <dc:subject/>
  <dc:title>Slide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6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30</vt:i4>
  </property>
</Properties>
</file>